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256" r:id="rId2"/>
    <p:sldId id="547" r:id="rId3"/>
    <p:sldId id="279" r:id="rId4"/>
    <p:sldId id="304" r:id="rId5"/>
    <p:sldId id="305" r:id="rId6"/>
    <p:sldId id="306" r:id="rId7"/>
    <p:sldId id="288" r:id="rId8"/>
    <p:sldId id="330" r:id="rId9"/>
    <p:sldId id="333" r:id="rId10"/>
    <p:sldId id="331" r:id="rId11"/>
    <p:sldId id="360" r:id="rId12"/>
    <p:sldId id="361" r:id="rId13"/>
    <p:sldId id="362" r:id="rId14"/>
    <p:sldId id="364" r:id="rId15"/>
    <p:sldId id="365" r:id="rId16"/>
    <p:sldId id="358" r:id="rId17"/>
    <p:sldId id="444" r:id="rId18"/>
    <p:sldId id="404" r:id="rId19"/>
    <p:sldId id="357" r:id="rId20"/>
    <p:sldId id="342" r:id="rId21"/>
    <p:sldId id="341" r:id="rId22"/>
    <p:sldId id="343" r:id="rId23"/>
    <p:sldId id="322" r:id="rId24"/>
    <p:sldId id="345" r:id="rId25"/>
    <p:sldId id="355" r:id="rId26"/>
    <p:sldId id="433" r:id="rId27"/>
    <p:sldId id="434" r:id="rId28"/>
    <p:sldId id="435" r:id="rId29"/>
    <p:sldId id="437" r:id="rId30"/>
    <p:sldId id="438" r:id="rId31"/>
    <p:sldId id="439" r:id="rId32"/>
    <p:sldId id="440" r:id="rId33"/>
    <p:sldId id="441" r:id="rId34"/>
    <p:sldId id="442" r:id="rId35"/>
    <p:sldId id="436" r:id="rId36"/>
    <p:sldId id="356" r:id="rId37"/>
    <p:sldId id="446" r:id="rId38"/>
    <p:sldId id="447" r:id="rId39"/>
    <p:sldId id="450" r:id="rId40"/>
    <p:sldId id="451" r:id="rId41"/>
    <p:sldId id="453" r:id="rId42"/>
    <p:sldId id="454" r:id="rId43"/>
    <p:sldId id="422" r:id="rId44"/>
    <p:sldId id="465" r:id="rId45"/>
    <p:sldId id="466" r:id="rId46"/>
    <p:sldId id="467" r:id="rId47"/>
    <p:sldId id="476" r:id="rId48"/>
    <p:sldId id="312" r:id="rId49"/>
    <p:sldId id="477" r:id="rId50"/>
    <p:sldId id="478" r:id="rId51"/>
    <p:sldId id="482" r:id="rId52"/>
    <p:sldId id="383" r:id="rId53"/>
    <p:sldId id="484" r:id="rId54"/>
    <p:sldId id="369" r:id="rId55"/>
    <p:sldId id="488" r:id="rId56"/>
    <p:sldId id="489" r:id="rId57"/>
    <p:sldId id="490" r:id="rId58"/>
    <p:sldId id="495" r:id="rId59"/>
    <p:sldId id="496" r:id="rId60"/>
    <p:sldId id="497" r:id="rId61"/>
    <p:sldId id="491" r:id="rId62"/>
    <p:sldId id="474" r:id="rId63"/>
    <p:sldId id="499" r:id="rId64"/>
    <p:sldId id="500" r:id="rId65"/>
    <p:sldId id="501" r:id="rId66"/>
    <p:sldId id="503" r:id="rId67"/>
    <p:sldId id="504" r:id="rId68"/>
    <p:sldId id="506" r:id="rId69"/>
    <p:sldId id="507" r:id="rId70"/>
    <p:sldId id="508" r:id="rId71"/>
    <p:sldId id="509" r:id="rId72"/>
    <p:sldId id="510" r:id="rId73"/>
    <p:sldId id="498" r:id="rId74"/>
    <p:sldId id="492" r:id="rId75"/>
    <p:sldId id="480" r:id="rId76"/>
    <p:sldId id="391" r:id="rId77"/>
    <p:sldId id="511" r:id="rId78"/>
    <p:sldId id="513" r:id="rId79"/>
    <p:sldId id="514" r:id="rId80"/>
    <p:sldId id="516" r:id="rId81"/>
    <p:sldId id="520" r:id="rId82"/>
    <p:sldId id="523" r:id="rId83"/>
    <p:sldId id="548" r:id="rId84"/>
    <p:sldId id="524" r:id="rId85"/>
    <p:sldId id="396" r:id="rId86"/>
    <p:sldId id="517" r:id="rId87"/>
    <p:sldId id="525" r:id="rId88"/>
    <p:sldId id="400" r:id="rId89"/>
    <p:sldId id="529" r:id="rId90"/>
    <p:sldId id="402" r:id="rId91"/>
    <p:sldId id="534" r:id="rId92"/>
    <p:sldId id="530" r:id="rId93"/>
    <p:sldId id="532" r:id="rId94"/>
    <p:sldId id="536" r:id="rId95"/>
    <p:sldId id="537" r:id="rId96"/>
    <p:sldId id="539" r:id="rId97"/>
    <p:sldId id="321" r:id="rId98"/>
    <p:sldId id="545" r:id="rId99"/>
    <p:sldId id="541" r:id="rId100"/>
    <p:sldId id="320" r:id="rId101"/>
    <p:sldId id="299" r:id="rId102"/>
    <p:sldId id="542" r:id="rId103"/>
    <p:sldId id="301" r:id="rId104"/>
    <p:sldId id="544" r:id="rId105"/>
    <p:sldId id="546" r:id="rId106"/>
    <p:sldId id="549" r:id="rId1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008000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007" autoAdjust="0"/>
  </p:normalViewPr>
  <p:slideViewPr>
    <p:cSldViewPr snapToGrid="0">
      <p:cViewPr>
        <p:scale>
          <a:sx n="100" d="100"/>
          <a:sy n="100" d="100"/>
        </p:scale>
        <p:origin x="-1218" y="-78"/>
      </p:cViewPr>
      <p:guideLst>
        <p:guide orient="horz" pos="2705"/>
        <p:guide pos="287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image" Target="../media/image65.emf"/><Relationship Id="rId1" Type="http://schemas.openxmlformats.org/officeDocument/2006/relationships/image" Target="../media/image64.emf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65.emf"/><Relationship Id="rId7" Type="http://schemas.openxmlformats.org/officeDocument/2006/relationships/image" Target="../media/image74.emf"/><Relationship Id="rId2" Type="http://schemas.openxmlformats.org/officeDocument/2006/relationships/image" Target="../media/image64.emf"/><Relationship Id="rId1" Type="http://schemas.openxmlformats.org/officeDocument/2006/relationships/image" Target="../media/image75.emf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4" Type="http://schemas.openxmlformats.org/officeDocument/2006/relationships/image" Target="../media/image17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image" Target="../media/image8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image" Target="../media/image8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image" Target="../media/image10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png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image" Target="../media/image140.e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9.emf"/><Relationship Id="rId1" Type="http://schemas.openxmlformats.org/officeDocument/2006/relationships/image" Target="../media/image10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FFB20-2B1C-440E-8F1F-D51069A7CACE}" type="datetimeFigureOut">
              <a:rPr lang="en-US" smtClean="0"/>
              <a:pPr/>
              <a:t>11/21/2014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102C9-46C1-4894-9FB5-7002967AA2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144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/>
              <a:t>Reflection:</a:t>
            </a:r>
          </a:p>
          <a:p>
            <a:r>
              <a:rPr lang="en-US" dirty="0" smtClean="0"/>
              <a:t>Pigmented Color </a:t>
            </a:r>
            <a:r>
              <a:rPr lang="en-US" dirty="0" err="1" smtClean="0"/>
              <a:t>vs</a:t>
            </a:r>
            <a:r>
              <a:rPr lang="en-US" baseline="0" dirty="0" smtClean="0"/>
              <a:t> structural color</a:t>
            </a:r>
          </a:p>
          <a:p>
            <a:r>
              <a:rPr lang="en-US" baseline="0" dirty="0" smtClean="0"/>
              <a:t>structural color changes with angle</a:t>
            </a:r>
          </a:p>
          <a:p>
            <a:endParaRPr lang="en-US" baseline="0" dirty="0" smtClean="0"/>
          </a:p>
          <a:p>
            <a:r>
              <a:rPr lang="en-US" u="sng" dirty="0" smtClean="0"/>
              <a:t>Refraction:</a:t>
            </a:r>
          </a:p>
          <a:p>
            <a:r>
              <a:rPr lang="en-US" dirty="0" smtClean="0"/>
              <a:t>light travels</a:t>
            </a:r>
            <a:r>
              <a:rPr lang="en-US" baseline="0" dirty="0" smtClean="0"/>
              <a:t> at different speeds</a:t>
            </a:r>
          </a:p>
          <a:p>
            <a:endParaRPr lang="en-US" baseline="0" dirty="0" smtClean="0"/>
          </a:p>
          <a:p>
            <a:r>
              <a:rPr lang="en-US" u="sng" dirty="0" smtClean="0"/>
              <a:t>Diffraction:</a:t>
            </a:r>
          </a:p>
          <a:p>
            <a:r>
              <a:rPr lang="en-US" dirty="0" smtClean="0"/>
              <a:t>bending and spreading out of waves at small openings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D1F30B-271F-4AAE-9A7A-0EE5CE46CBE3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D1F30B-271F-4AAE-9A7A-0EE5CE46CBE3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1722C1-0B10-494A-B5D3-C096949C371A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7B0245-43FD-428B-9AE6-3E2D2B523BA2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7B0245-43FD-428B-9AE6-3E2D2B523BA2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102C9-46C1-4894-9FB5-7002967AA2DA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4655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D1F30B-271F-4AAE-9A7A-0EE5CE46CBE3}" type="slidenum">
              <a:rPr lang="en-US" altLang="en-US"/>
              <a:pPr/>
              <a:t>96</a:t>
            </a:fld>
            <a:endParaRPr lang="en-US" alt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102C9-46C1-4894-9FB5-7002967AA2DA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E8BF7-3E8F-4512-911D-BD511120650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does an orbital</a:t>
            </a:r>
            <a:r>
              <a:rPr lang="en-US" baseline="0" dirty="0" smtClean="0"/>
              <a:t> exist if there is no electron in it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Follows </a:t>
            </a:r>
            <a:r>
              <a:rPr lang="en-US" dirty="0" err="1" smtClean="0"/>
              <a:t>Aufbau</a:t>
            </a:r>
            <a:r>
              <a:rPr lang="en-US" dirty="0" smtClean="0"/>
              <a:t> Principle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rydberg</a:t>
            </a:r>
            <a:r>
              <a:rPr lang="en-US" dirty="0" smtClean="0"/>
              <a:t> constant</a:t>
            </a:r>
          </a:p>
          <a:p>
            <a:endParaRPr lang="en-US" dirty="0" smtClean="0"/>
          </a:p>
          <a:p>
            <a:r>
              <a:rPr lang="en-US" dirty="0" smtClean="0"/>
              <a:t>prism dependent on the wavelength and the angle of refraction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D1F30B-271F-4AAE-9A7A-0EE5CE46CBE3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D1F30B-271F-4AAE-9A7A-0EE5CE46CBE3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D1F30B-271F-4AAE-9A7A-0EE5CE46CBE3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0FE04-FE3F-4BEA-9AB0-94BA0FD6F8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DB8EE-6A84-4E3F-B2EA-F0B260FE06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10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108.bin"/><Relationship Id="rId5" Type="http://schemas.openxmlformats.org/officeDocument/2006/relationships/image" Target="../media/image143.wmf"/><Relationship Id="rId4" Type="http://schemas.openxmlformats.org/officeDocument/2006/relationships/image" Target="../media/image142.wmf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gif"/><Relationship Id="rId3" Type="http://schemas.openxmlformats.org/officeDocument/2006/relationships/image" Target="../media/image110.png"/><Relationship Id="rId7" Type="http://schemas.openxmlformats.org/officeDocument/2006/relationships/image" Target="../media/image14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112.bin"/><Relationship Id="rId5" Type="http://schemas.openxmlformats.org/officeDocument/2006/relationships/oleObject" Target="../embeddings/oleObject111.bin"/><Relationship Id="rId4" Type="http://schemas.openxmlformats.org/officeDocument/2006/relationships/oleObject" Target="../embeddings/oleObject110.bin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9.bin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11.png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9.bin"/><Relationship Id="rId5" Type="http://schemas.openxmlformats.org/officeDocument/2006/relationships/oleObject" Target="../embeddings/oleObject28.bin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6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3.bin"/><Relationship Id="rId5" Type="http://schemas.openxmlformats.org/officeDocument/2006/relationships/oleObject" Target="../embeddings/oleObject32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oleObject" Target="../embeddings/oleObject42.bin"/><Relationship Id="rId3" Type="http://schemas.openxmlformats.org/officeDocument/2006/relationships/image" Target="../media/image46.png"/><Relationship Id="rId7" Type="http://schemas.openxmlformats.org/officeDocument/2006/relationships/image" Target="../media/image67.png"/><Relationship Id="rId12" Type="http://schemas.openxmlformats.org/officeDocument/2006/relationships/oleObject" Target="../embeddings/oleObject4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6.bin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5.bin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4.bin"/><Relationship Id="rId9" Type="http://schemas.openxmlformats.org/officeDocument/2006/relationships/oleObject" Target="../embeddings/oleObject38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4.bin"/><Relationship Id="rId5" Type="http://schemas.openxmlformats.org/officeDocument/2006/relationships/oleObject" Target="../embeddings/oleObject43.bin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6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8.bin"/><Relationship Id="rId5" Type="http://schemas.openxmlformats.org/officeDocument/2006/relationships/oleObject" Target="../embeddings/oleObject47.bin"/><Relationship Id="rId4" Type="http://schemas.openxmlformats.org/officeDocument/2006/relationships/oleObject" Target="../embeddings/oleObject46.bin"/><Relationship Id="rId9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oleObject" Target="../embeddings/oleObject57.bin"/><Relationship Id="rId3" Type="http://schemas.openxmlformats.org/officeDocument/2006/relationships/image" Target="../media/image46.png"/><Relationship Id="rId7" Type="http://schemas.openxmlformats.org/officeDocument/2006/relationships/oleObject" Target="../embeddings/oleObject52.bin"/><Relationship Id="rId12" Type="http://schemas.openxmlformats.org/officeDocument/2006/relationships/oleObject" Target="../embeddings/oleObject5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1.bin"/><Relationship Id="rId11" Type="http://schemas.openxmlformats.org/officeDocument/2006/relationships/oleObject" Target="../embeddings/oleObject55.bin"/><Relationship Id="rId5" Type="http://schemas.openxmlformats.org/officeDocument/2006/relationships/oleObject" Target="../embeddings/oleObject50.bin"/><Relationship Id="rId10" Type="http://schemas.openxmlformats.org/officeDocument/2006/relationships/oleObject" Target="../embeddings/oleObject54.bin"/><Relationship Id="rId4" Type="http://schemas.openxmlformats.org/officeDocument/2006/relationships/oleObject" Target="../embeddings/oleObject49.bin"/><Relationship Id="rId9" Type="http://schemas.openxmlformats.org/officeDocument/2006/relationships/oleObject" Target="../embeddings/oleObject53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image" Target="../media/image78.pn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59.bin"/><Relationship Id="rId5" Type="http://schemas.openxmlformats.org/officeDocument/2006/relationships/oleObject" Target="../embeddings/oleObject58.bin"/><Relationship Id="rId4" Type="http://schemas.openxmlformats.org/officeDocument/2006/relationships/image" Target="../media/image46.png"/><Relationship Id="rId9" Type="http://schemas.openxmlformats.org/officeDocument/2006/relationships/oleObject" Target="../embeddings/oleObject61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5.bin"/><Relationship Id="rId3" Type="http://schemas.openxmlformats.org/officeDocument/2006/relationships/image" Target="../media/image67.png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63.bin"/><Relationship Id="rId5" Type="http://schemas.openxmlformats.org/officeDocument/2006/relationships/oleObject" Target="../embeddings/oleObject62.bin"/><Relationship Id="rId10" Type="http://schemas.openxmlformats.org/officeDocument/2006/relationships/image" Target="../media/image80.png"/><Relationship Id="rId4" Type="http://schemas.openxmlformats.org/officeDocument/2006/relationships/image" Target="../media/image46.png"/><Relationship Id="rId9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46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46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46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46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1.bin"/><Relationship Id="rId13" Type="http://schemas.openxmlformats.org/officeDocument/2006/relationships/oleObject" Target="../embeddings/oleObject76.bin"/><Relationship Id="rId18" Type="http://schemas.openxmlformats.org/officeDocument/2006/relationships/oleObject" Target="../embeddings/oleObject81.bin"/><Relationship Id="rId3" Type="http://schemas.openxmlformats.org/officeDocument/2006/relationships/oleObject" Target="../embeddings/oleObject66.bin"/><Relationship Id="rId7" Type="http://schemas.openxmlformats.org/officeDocument/2006/relationships/oleObject" Target="../embeddings/oleObject70.bin"/><Relationship Id="rId12" Type="http://schemas.openxmlformats.org/officeDocument/2006/relationships/oleObject" Target="../embeddings/oleObject75.bin"/><Relationship Id="rId17" Type="http://schemas.openxmlformats.org/officeDocument/2006/relationships/oleObject" Target="../embeddings/oleObject80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9.bin"/><Relationship Id="rId20" Type="http://schemas.openxmlformats.org/officeDocument/2006/relationships/oleObject" Target="../embeddings/oleObject83.bin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69.bin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68.bin"/><Relationship Id="rId15" Type="http://schemas.openxmlformats.org/officeDocument/2006/relationships/oleObject" Target="../embeddings/oleObject78.bin"/><Relationship Id="rId10" Type="http://schemas.openxmlformats.org/officeDocument/2006/relationships/oleObject" Target="../embeddings/oleObject73.bin"/><Relationship Id="rId19" Type="http://schemas.openxmlformats.org/officeDocument/2006/relationships/oleObject" Target="../embeddings/oleObject82.bin"/><Relationship Id="rId4" Type="http://schemas.openxmlformats.org/officeDocument/2006/relationships/oleObject" Target="../embeddings/oleObject67.bin"/><Relationship Id="rId9" Type="http://schemas.openxmlformats.org/officeDocument/2006/relationships/oleObject" Target="../embeddings/oleObject72.bin"/><Relationship Id="rId14" Type="http://schemas.openxmlformats.org/officeDocument/2006/relationships/oleObject" Target="../embeddings/oleObject77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oleObject" Target="../embeddings/oleObject84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0.bin"/><Relationship Id="rId3" Type="http://schemas.openxmlformats.org/officeDocument/2006/relationships/oleObject" Target="../embeddings/oleObject85.bin"/><Relationship Id="rId7" Type="http://schemas.openxmlformats.org/officeDocument/2006/relationships/oleObject" Target="../embeddings/oleObject8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88.bin"/><Relationship Id="rId11" Type="http://schemas.openxmlformats.org/officeDocument/2006/relationships/oleObject" Target="../embeddings/oleObject93.bin"/><Relationship Id="rId5" Type="http://schemas.openxmlformats.org/officeDocument/2006/relationships/oleObject" Target="../embeddings/oleObject87.bin"/><Relationship Id="rId10" Type="http://schemas.openxmlformats.org/officeDocument/2006/relationships/oleObject" Target="../embeddings/oleObject92.bin"/><Relationship Id="rId4" Type="http://schemas.openxmlformats.org/officeDocument/2006/relationships/oleObject" Target="../embeddings/oleObject86.bin"/><Relationship Id="rId9" Type="http://schemas.openxmlformats.org/officeDocument/2006/relationships/oleObject" Target="../embeddings/oleObject9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oleObject" Target="../embeddings/oleObject94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oleObject" Target="../embeddings/oleObject95.bin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oleObject" Target="../embeddings/oleObject96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10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10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105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oleObject" Target="../embeddings/oleObject10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101.bin"/><Relationship Id="rId5" Type="http://schemas.openxmlformats.org/officeDocument/2006/relationships/oleObject" Target="../embeddings/oleObject100.bin"/><Relationship Id="rId4" Type="http://schemas.openxmlformats.org/officeDocument/2006/relationships/oleObject" Target="../embeddings/oleObject99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0.vml"/><Relationship Id="rId4" Type="http://schemas.openxmlformats.org/officeDocument/2006/relationships/oleObject" Target="../embeddings/oleObject104.bin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oleObject" Target="../embeddings/oleObject105.bin"/><Relationship Id="rId7" Type="http://schemas.openxmlformats.org/officeDocument/2006/relationships/image" Target="../media/image11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png"/><Relationship Id="rId9" Type="http://schemas.openxmlformats.org/officeDocument/2006/relationships/oleObject" Target="../embeddings/oleObject8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2.vml"/><Relationship Id="rId4" Type="http://schemas.openxmlformats.org/officeDocument/2006/relationships/oleObject" Target="../embeddings/oleObject106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w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46.png"/><Relationship Id="rId4" Type="http://schemas.openxmlformats.org/officeDocument/2006/relationships/image" Target="../media/image6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46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 2.9: Electronic Transitions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Electronic Transitions</a:t>
            </a:r>
          </a:p>
        </p:txBody>
      </p:sp>
      <p:grpSp>
        <p:nvGrpSpPr>
          <p:cNvPr id="3" name="Group 37"/>
          <p:cNvGrpSpPr/>
          <p:nvPr/>
        </p:nvGrpSpPr>
        <p:grpSpPr>
          <a:xfrm>
            <a:off x="367270" y="3189515"/>
            <a:ext cx="4644224" cy="2717799"/>
            <a:chOff x="3517153" y="3878833"/>
            <a:chExt cx="4491367" cy="3081070"/>
          </a:xfrm>
        </p:grpSpPr>
        <p:pic>
          <p:nvPicPr>
            <p:cNvPr id="1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80711" y="3878833"/>
              <a:ext cx="4004188" cy="2353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6581112" y="6168980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400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70628" y="6173273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300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47264" y="617756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200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00182" y="617559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500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11023" y="617559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40579" y="6590572"/>
              <a:ext cx="2790413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Wavelength (nm)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2845339" y="4880762"/>
              <a:ext cx="1798601" cy="454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Symbol" pitchFamily="18" charset="2"/>
                </a:rPr>
                <a:t>e</a:t>
              </a:r>
              <a:endParaRPr lang="en-US" dirty="0">
                <a:latin typeface="Symbol" pitchFamily="18" charset="2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713647" y="2776885"/>
            <a:ext cx="2733673" cy="2353069"/>
            <a:chOff x="6032956" y="3067165"/>
            <a:chExt cx="1978906" cy="1703387"/>
          </a:xfrm>
        </p:grpSpPr>
        <p:cxnSp>
          <p:nvCxnSpPr>
            <p:cNvPr id="40" name="Straight Arrow Connector 39"/>
            <p:cNvCxnSpPr/>
            <p:nvPr/>
          </p:nvCxnSpPr>
          <p:spPr>
            <a:xfrm flipV="1">
              <a:off x="6751452" y="4050965"/>
              <a:ext cx="478718" cy="717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732250" y="3681633"/>
              <a:ext cx="473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</a:t>
              </a:r>
              <a:r>
                <a:rPr lang="en-US" dirty="0" smtClean="0">
                  <a:latin typeface="Symbol" pitchFamily="18" charset="2"/>
                </a:rPr>
                <a:t>n</a:t>
              </a:r>
              <a:endParaRPr lang="en-US" dirty="0">
                <a:latin typeface="Symbol" pitchFamily="18" charset="2"/>
              </a:endParaRPr>
            </a:p>
          </p:txBody>
        </p:sp>
        <p:graphicFrame>
          <p:nvGraphicFramePr>
            <p:cNvPr id="114693" name="Object 5"/>
            <p:cNvGraphicFramePr>
              <a:graphicFrameLocks noChangeAspect="1"/>
            </p:cNvGraphicFramePr>
            <p:nvPr/>
          </p:nvGraphicFramePr>
          <p:xfrm>
            <a:off x="6032956" y="3067165"/>
            <a:ext cx="619125" cy="1703387"/>
          </p:xfrm>
          <a:graphic>
            <a:graphicData uri="http://schemas.openxmlformats.org/presentationml/2006/ole">
              <p:oleObj spid="_x0000_s114763" name="CS ChemDraw Drawing" r:id="rId4" imgW="423298" imgH="1703430" progId="ChemDraw.Document.6.0">
                <p:embed/>
              </p:oleObj>
            </a:graphicData>
          </a:graphic>
        </p:graphicFrame>
        <p:graphicFrame>
          <p:nvGraphicFramePr>
            <p:cNvPr id="114694" name="Object 6"/>
            <p:cNvGraphicFramePr>
              <a:graphicFrameLocks noChangeAspect="1"/>
            </p:cNvGraphicFramePr>
            <p:nvPr/>
          </p:nvGraphicFramePr>
          <p:xfrm>
            <a:off x="7422334" y="3068181"/>
            <a:ext cx="589528" cy="1627187"/>
          </p:xfrm>
          <a:graphic>
            <a:graphicData uri="http://schemas.openxmlformats.org/presentationml/2006/ole">
              <p:oleObj spid="_x0000_s114764" name="CS ChemDraw Drawing" r:id="rId5" imgW="423298" imgH="1627290" progId="ChemDraw.Document.6.0">
                <p:embed/>
              </p:oleObj>
            </a:graphicData>
          </a:graphic>
        </p:graphicFrame>
      </p:grpSp>
      <p:sp>
        <p:nvSpPr>
          <p:cNvPr id="50" name="TextBox 49"/>
          <p:cNvSpPr txBox="1"/>
          <p:nvPr/>
        </p:nvSpPr>
        <p:spPr>
          <a:xfrm>
            <a:off x="5660346" y="5410200"/>
            <a:ext cx="3033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Transition Probability</a:t>
            </a:r>
            <a:endParaRPr lang="en-US" sz="2400" dirty="0">
              <a:solidFill>
                <a:srgbClr val="7030A0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3650343" y="4347028"/>
            <a:ext cx="0" cy="849086"/>
          </a:xfrm>
          <a:prstGeom prst="straightConnector1">
            <a:avLst/>
          </a:prstGeom>
          <a:ln w="28575"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664857" y="5217886"/>
            <a:ext cx="0" cy="399143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432396" y="5566230"/>
            <a:ext cx="551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94861" y="967497"/>
            <a:ext cx="438194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</a:pPr>
            <a:r>
              <a:rPr lang="en-US" sz="2400" u="sng" dirty="0" smtClean="0"/>
              <a:t>Spectral Features:</a:t>
            </a:r>
          </a:p>
          <a:p>
            <a:pPr marL="231775" indent="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Number of transitions.</a:t>
            </a:r>
          </a:p>
          <a:p>
            <a:pPr marL="231775" indent="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Energy of the transitions.</a:t>
            </a:r>
          </a:p>
          <a:p>
            <a:pPr marL="231775" indent="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7030A0"/>
                </a:solidFill>
              </a:rPr>
              <a:t>Intensity of the transitions.</a:t>
            </a:r>
          </a:p>
          <a:p>
            <a:pPr marL="231775" indent="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Shape of the transition.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00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9818" y="716661"/>
            <a:ext cx="3730665" cy="1024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err="1" smtClean="0">
                <a:solidFill>
                  <a:schemeClr val="tx2"/>
                </a:solidFill>
              </a:rPr>
              <a:t>Vibronic</a:t>
            </a:r>
            <a:r>
              <a:rPr lang="en-US" sz="3200" b="1" u="sng" dirty="0" smtClean="0">
                <a:solidFill>
                  <a:schemeClr val="tx2"/>
                </a:solidFill>
              </a:rPr>
              <a:t> Coupling</a:t>
            </a:r>
          </a:p>
        </p:txBody>
      </p:sp>
      <p:pic>
        <p:nvPicPr>
          <p:cNvPr id="6400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527" y="5429101"/>
            <a:ext cx="1788140" cy="107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000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547" y="3405769"/>
            <a:ext cx="1735120" cy="9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000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2137" y="3230982"/>
            <a:ext cx="2704096" cy="334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99050" y="2023976"/>
            <a:ext cx="2600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cs typeface="Arial" pitchFamily="34" charset="0"/>
              </a:rPr>
              <a:t>ground state</a:t>
            </a:r>
            <a:endParaRPr lang="en-US" dirty="0"/>
          </a:p>
          <a:p>
            <a:pPr algn="ctr"/>
            <a:r>
              <a:rPr lang="en-US" dirty="0" smtClean="0">
                <a:solidFill>
                  <a:srgbClr val="333333"/>
                </a:solidFill>
                <a:cs typeface="Arial" pitchFamily="34" charset="0"/>
              </a:rPr>
              <a:t>vibrational </a:t>
            </a:r>
            <a:r>
              <a:rPr lang="en-US" dirty="0" err="1" smtClean="0">
                <a:solidFill>
                  <a:srgbClr val="333333"/>
                </a:solidFill>
                <a:cs typeface="Arial" pitchFamily="34" charset="0"/>
              </a:rPr>
              <a:t>wavefunction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496117" y="1547646"/>
            <a:ext cx="605308" cy="462711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57458" y="1534028"/>
            <a:ext cx="818293" cy="4899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988728" y="2015871"/>
            <a:ext cx="2600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333333"/>
                </a:solidFill>
                <a:cs typeface="Arial" pitchFamily="34" charset="0"/>
              </a:rPr>
              <a:t>excited </a:t>
            </a:r>
            <a:r>
              <a:rPr lang="en-US" dirty="0">
                <a:solidFill>
                  <a:srgbClr val="333333"/>
                </a:solidFill>
                <a:cs typeface="Arial" pitchFamily="34" charset="0"/>
              </a:rPr>
              <a:t>state</a:t>
            </a:r>
            <a:endParaRPr lang="en-US" dirty="0"/>
          </a:p>
          <a:p>
            <a:pPr algn="ctr"/>
            <a:r>
              <a:rPr lang="en-US" dirty="0" smtClean="0">
                <a:solidFill>
                  <a:srgbClr val="333333"/>
                </a:solidFill>
                <a:cs typeface="Arial" pitchFamily="34" charset="0"/>
              </a:rPr>
              <a:t>vibrational </a:t>
            </a:r>
            <a:r>
              <a:rPr lang="en-US" dirty="0" err="1" smtClean="0">
                <a:solidFill>
                  <a:srgbClr val="333333"/>
                </a:solidFill>
                <a:cs typeface="Arial" pitchFamily="34" charset="0"/>
              </a:rPr>
              <a:t>wavefunction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476066" y="3742281"/>
            <a:ext cx="385818" cy="382246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17219" y="3977666"/>
            <a:ext cx="3315501" cy="1200329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1u</a:t>
            </a:r>
            <a:r>
              <a:rPr lang="en-US" dirty="0" smtClean="0"/>
              <a:t>and T</a:t>
            </a:r>
            <a:r>
              <a:rPr lang="en-US" baseline="-25000" dirty="0" smtClean="0"/>
              <a:t>2u</a:t>
            </a:r>
            <a:r>
              <a:rPr lang="en-US" dirty="0"/>
              <a:t> </a:t>
            </a:r>
            <a:r>
              <a:rPr lang="en-US" dirty="0" smtClean="0"/>
              <a:t>vibrations can </a:t>
            </a:r>
            <a:r>
              <a:rPr lang="en-US" dirty="0"/>
              <a:t>couple with the electronic transition to form the allowed </a:t>
            </a:r>
            <a:r>
              <a:rPr lang="en-US" dirty="0" err="1"/>
              <a:t>vibronic</a:t>
            </a:r>
            <a:r>
              <a:rPr lang="en-US" dirty="0"/>
              <a:t> transition. 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866240" y="4011227"/>
            <a:ext cx="1645607" cy="556875"/>
          </a:xfrm>
          <a:prstGeom prst="straightConnector1">
            <a:avLst/>
          </a:prstGeom>
          <a:ln w="28575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7437" y="925320"/>
            <a:ext cx="1687513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8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0526" y="3767292"/>
            <a:ext cx="3895725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8294" name="Text Box 6"/>
          <p:cNvSpPr txBox="1">
            <a:spLocks noChangeArrowheads="1"/>
          </p:cNvSpPr>
          <p:nvPr/>
        </p:nvSpPr>
        <p:spPr bwMode="auto">
          <a:xfrm>
            <a:off x="3053025" y="6542357"/>
            <a:ext cx="4572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dirty="0"/>
              <a:t>Nicholas J. </a:t>
            </a:r>
            <a:r>
              <a:rPr lang="en-US" sz="1100" dirty="0" err="1"/>
              <a:t>Turro</a:t>
            </a:r>
            <a:r>
              <a:rPr lang="en-US" sz="1100" dirty="0"/>
              <a:t>, Principles of Molecular Photochemistry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62825" y="6356350"/>
            <a:ext cx="2133600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101</a:t>
            </a:fld>
            <a:endParaRPr lang="en-US"/>
          </a:p>
        </p:txBody>
      </p:sp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1507541" y="4268131"/>
          <a:ext cx="636940" cy="1969040"/>
        </p:xfrm>
        <a:graphic>
          <a:graphicData uri="http://schemas.openxmlformats.org/presentationml/2006/ole">
            <p:oleObj spid="_x0000_s38986" name="CS ChemDraw Drawing" r:id="rId6" imgW="868207" imgH="2684880" progId="ChemDraw.Document.6.0">
              <p:embed/>
            </p:oleObj>
          </a:graphicData>
        </a:graphic>
      </p:graphicFrame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1490078" y="1460332"/>
          <a:ext cx="636940" cy="1970204"/>
        </p:xfrm>
        <a:graphic>
          <a:graphicData uri="http://schemas.openxmlformats.org/presentationml/2006/ole">
            <p:oleObj spid="_x0000_s38987" name="CS ChemDraw Drawing" r:id="rId7" imgW="868207" imgH="2686500" progId="ChemDraw.Document.6.0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449021" y="4661211"/>
            <a:ext cx="13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Lower Energy</a:t>
            </a:r>
            <a:endParaRPr lang="en-US" sz="2400" b="1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Spin-Orbit Coupling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952" y="3540005"/>
            <a:ext cx="1469975" cy="247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86807572"/>
              </p:ext>
            </p:extLst>
          </p:nvPr>
        </p:nvGraphicFramePr>
        <p:xfrm>
          <a:off x="4136837" y="1846459"/>
          <a:ext cx="845683" cy="1284642"/>
        </p:xfrm>
        <a:graphic>
          <a:graphicData uri="http://schemas.openxmlformats.org/presentationml/2006/ole">
            <p:oleObj spid="_x0000_s671748" name="CS ChemDraw Drawing" r:id="rId4" imgW="1167480" imgH="1772280" progId="ChemDraw.Document.6.0">
              <p:embed/>
            </p:oleObj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Spin-Orbit Coupling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5656" y="827521"/>
            <a:ext cx="88072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000" b="1" i="1" u="sng" dirty="0">
                <a:solidFill>
                  <a:srgbClr val="FF0000"/>
                </a:solidFill>
              </a:rPr>
              <a:t>Spin</a:t>
            </a:r>
            <a:r>
              <a:rPr lang="en-US" sz="2000" i="1" u="sng" dirty="0">
                <a:solidFill>
                  <a:srgbClr val="FF0000"/>
                </a:solidFill>
              </a:rPr>
              <a:t> Selection Rule</a:t>
            </a:r>
            <a:r>
              <a:rPr lang="en-US" sz="2000" i="1" dirty="0">
                <a:solidFill>
                  <a:srgbClr val="FF0000"/>
                </a:solidFill>
              </a:rPr>
              <a:t>:</a:t>
            </a:r>
            <a:r>
              <a:rPr lang="en-US" sz="2000" i="1" dirty="0"/>
              <a:t> </a:t>
            </a:r>
            <a:r>
              <a:rPr lang="en-US" sz="2000" dirty="0"/>
              <a:t>There must be no change in the spin multiplicity (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S = 0) during the </a:t>
            </a:r>
            <a:r>
              <a:rPr lang="en-US" sz="2000" dirty="0" smtClean="0"/>
              <a:t>transition.  i.e</a:t>
            </a:r>
            <a:r>
              <a:rPr lang="en-US" sz="2000" dirty="0"/>
              <a:t>. the spin of the electron must not change during the transition.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03868" y="3462313"/>
            <a:ext cx="149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Forbidden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43810" y="3476734"/>
            <a:ext cx="149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Allowed</a:t>
            </a:r>
          </a:p>
        </p:txBody>
      </p:sp>
      <p:sp>
        <p:nvSpPr>
          <p:cNvPr id="8" name="Rectangle 7"/>
          <p:cNvSpPr/>
          <p:nvPr/>
        </p:nvSpPr>
        <p:spPr>
          <a:xfrm>
            <a:off x="2383075" y="3138512"/>
            <a:ext cx="575799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baseline="30000" dirty="0" smtClean="0"/>
              <a:t>1</a:t>
            </a:r>
            <a:r>
              <a:rPr lang="en-US" sz="2800" dirty="0" smtClean="0"/>
              <a:t>L</a:t>
            </a:r>
            <a:r>
              <a:rPr lang="en-US" sz="2800" baseline="30000" dirty="0" smtClean="0"/>
              <a:t>*</a:t>
            </a:r>
            <a:endParaRPr lang="en-US" sz="2800" baseline="30000" dirty="0"/>
          </a:p>
        </p:txBody>
      </p:sp>
      <p:sp>
        <p:nvSpPr>
          <p:cNvPr id="9" name="Rectangle 8"/>
          <p:cNvSpPr/>
          <p:nvPr/>
        </p:nvSpPr>
        <p:spPr>
          <a:xfrm>
            <a:off x="4293454" y="3137205"/>
            <a:ext cx="457176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baseline="30000" dirty="0" smtClean="0"/>
              <a:t>1</a:t>
            </a:r>
            <a:r>
              <a:rPr lang="en-US" sz="2800" dirty="0" smtClean="0"/>
              <a:t>L</a:t>
            </a:r>
            <a:endParaRPr lang="en-US" sz="2800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6038729" y="3136623"/>
            <a:ext cx="575799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baseline="30000" dirty="0" smtClean="0"/>
              <a:t>3</a:t>
            </a:r>
            <a:r>
              <a:rPr lang="en-US" sz="2800" dirty="0" smtClean="0"/>
              <a:t>L</a:t>
            </a:r>
            <a:r>
              <a:rPr lang="en-US" sz="2800" baseline="30000" dirty="0" smtClean="0"/>
              <a:t>*</a:t>
            </a:r>
            <a:endParaRPr lang="en-US" sz="2800" baseline="30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244646" y="2316196"/>
            <a:ext cx="653268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82144663"/>
              </p:ext>
            </p:extLst>
          </p:nvPr>
        </p:nvGraphicFramePr>
        <p:xfrm>
          <a:off x="2256315" y="1440314"/>
          <a:ext cx="845684" cy="1712854"/>
        </p:xfrm>
        <a:graphic>
          <a:graphicData uri="http://schemas.openxmlformats.org/presentationml/2006/ole">
            <p:oleObj spid="_x0000_s671746" name="CS ChemDraw Drawing" r:id="rId5" imgW="1167480" imgH="2363400" progId="ChemDraw.Document.6.0">
              <p:embed/>
            </p:oleObj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03474237"/>
              </p:ext>
            </p:extLst>
          </p:nvPr>
        </p:nvGraphicFramePr>
        <p:xfrm>
          <a:off x="5912507" y="1427062"/>
          <a:ext cx="845684" cy="1643788"/>
        </p:xfrm>
        <a:graphic>
          <a:graphicData uri="http://schemas.openxmlformats.org/presentationml/2006/ole">
            <p:oleObj spid="_x0000_s671747" name="CS ChemDraw Drawing" r:id="rId6" imgW="1167120" imgH="2266560" progId="ChemDraw.Document.6.0">
              <p:embed/>
            </p:oleObj>
          </a:graphicData>
        </a:graphic>
      </p:graphicFrame>
      <p:cxnSp>
        <p:nvCxnSpPr>
          <p:cNvPr id="16" name="Straight Arrow Connector 15"/>
          <p:cNvCxnSpPr/>
          <p:nvPr/>
        </p:nvCxnSpPr>
        <p:spPr>
          <a:xfrm>
            <a:off x="5061872" y="2307173"/>
            <a:ext cx="713391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390049" y="1900421"/>
            <a:ext cx="506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h</a:t>
            </a:r>
            <a:r>
              <a:rPr lang="en-US" sz="2400" dirty="0" err="1" smtClean="0">
                <a:latin typeface="Symbol" panose="05050102010706020507" pitchFamily="18" charset="2"/>
              </a:rPr>
              <a:t>n</a:t>
            </a:r>
            <a:endParaRPr lang="en-US" sz="2400" dirty="0">
              <a:latin typeface="Symbol" panose="05050102010706020507" pitchFamily="18" charset="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23864" y="1893964"/>
            <a:ext cx="506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h</a:t>
            </a:r>
            <a:r>
              <a:rPr lang="en-US" sz="2400" dirty="0" err="1" smtClean="0">
                <a:latin typeface="Symbol" panose="05050102010706020507" pitchFamily="18" charset="2"/>
              </a:rPr>
              <a:t>n</a:t>
            </a:r>
            <a:endParaRPr lang="en-US" sz="2400" dirty="0">
              <a:latin typeface="Symbol" panose="05050102010706020507" pitchFamily="18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0916" y="6011317"/>
            <a:ext cx="2581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Conservation of angular momentum.</a:t>
            </a:r>
            <a:endParaRPr lang="en-US" sz="2000" b="1" dirty="0"/>
          </a:p>
        </p:txBody>
      </p:sp>
      <p:pic>
        <p:nvPicPr>
          <p:cNvPr id="22" name="Picture 10" descr="http://www.lsa.umich.edu/physics/demolab/controls/imagedemosm.aspx?picid=76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5554" y="4805471"/>
            <a:ext cx="1424595" cy="1951499"/>
          </a:xfrm>
          <a:prstGeom prst="rect">
            <a:avLst/>
          </a:prstGeom>
          <a:noFill/>
        </p:spPr>
      </p:pic>
      <p:pic>
        <p:nvPicPr>
          <p:cNvPr id="671750" name="Picture 6" descr="http://www.exploratorium.edu/snacks/images/bicycle_wheel_gyro137x247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30307" y="4798113"/>
            <a:ext cx="1099293" cy="1981937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5775120" y="4294188"/>
            <a:ext cx="2233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Spin-orbit Coupling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360422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8" grpId="0"/>
      <p:bldP spid="21" grpId="0"/>
      <p:bldP spid="2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576" y="1287098"/>
            <a:ext cx="4810125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9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014" y="3368167"/>
            <a:ext cx="41275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9319" name="Rectangle 7"/>
          <p:cNvSpPr>
            <a:spLocks noChangeArrowheads="1"/>
          </p:cNvSpPr>
          <p:nvPr/>
        </p:nvSpPr>
        <p:spPr bwMode="auto">
          <a:xfrm>
            <a:off x="5779234" y="1155223"/>
            <a:ext cx="25768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u="sng" dirty="0"/>
              <a:t>Heavy Atoms</a:t>
            </a:r>
          </a:p>
          <a:p>
            <a:r>
              <a:rPr lang="en-US" sz="2400" dirty="0"/>
              <a:t>        Pt, </a:t>
            </a:r>
            <a:r>
              <a:rPr lang="en-US" sz="2400" dirty="0" err="1"/>
              <a:t>Ir</a:t>
            </a:r>
            <a:r>
              <a:rPr lang="en-US" sz="2400" dirty="0"/>
              <a:t>, </a:t>
            </a:r>
            <a:r>
              <a:rPr lang="en-US" sz="2400" dirty="0" smtClean="0"/>
              <a:t>Os, I</a:t>
            </a:r>
            <a:r>
              <a:rPr lang="en-US" sz="2400" dirty="0"/>
              <a:t>...</a:t>
            </a:r>
          </a:p>
        </p:txBody>
      </p:sp>
      <p:sp>
        <p:nvSpPr>
          <p:cNvPr id="269320" name="Text Box 8"/>
          <p:cNvSpPr txBox="1">
            <a:spLocks noChangeArrowheads="1"/>
          </p:cNvSpPr>
          <p:nvPr/>
        </p:nvSpPr>
        <p:spPr bwMode="auto">
          <a:xfrm>
            <a:off x="2772569" y="6526137"/>
            <a:ext cx="355123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dirty="0"/>
              <a:t>Nicholas J. </a:t>
            </a:r>
            <a:r>
              <a:rPr lang="en-US" sz="1100" dirty="0" err="1"/>
              <a:t>Turro</a:t>
            </a:r>
            <a:r>
              <a:rPr lang="en-US" sz="1100" dirty="0"/>
              <a:t>, Principles of Molecular Photochemistry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Spin-Orbit Coupling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103</a:t>
            </a:fld>
            <a:endParaRPr lang="en-US"/>
          </a:p>
        </p:txBody>
      </p:sp>
      <p:pic>
        <p:nvPicPr>
          <p:cNvPr id="67072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6968" y="2319043"/>
            <a:ext cx="3979208" cy="257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982497" y="2636175"/>
            <a:ext cx="102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Ru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bpy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16999" y="2992856"/>
            <a:ext cx="102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Os(</a:t>
            </a:r>
            <a:r>
              <a:rPr lang="en-US" dirty="0" err="1" smtClean="0">
                <a:solidFill>
                  <a:srgbClr val="000099"/>
                </a:solidFill>
              </a:rPr>
              <a:t>bpy</a:t>
            </a:r>
            <a:r>
              <a:rPr lang="en-US" dirty="0" smtClean="0">
                <a:solidFill>
                  <a:srgbClr val="000099"/>
                </a:solidFill>
              </a:rPr>
              <a:t>)</a:t>
            </a:r>
            <a:r>
              <a:rPr lang="en-US" baseline="-25000" dirty="0" smtClean="0">
                <a:solidFill>
                  <a:srgbClr val="000099"/>
                </a:solidFill>
              </a:rPr>
              <a:t>3</a:t>
            </a:r>
            <a:endParaRPr lang="en-US" baseline="-25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9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Mixing of States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749" y="986114"/>
            <a:ext cx="3727508" cy="514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928428" y="2667579"/>
            <a:ext cx="0" cy="2923639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903754" y="3450446"/>
            <a:ext cx="0" cy="213156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870655" y="4170859"/>
            <a:ext cx="0" cy="1420359"/>
          </a:xfrm>
          <a:prstGeom prst="straightConnector1">
            <a:avLst/>
          </a:prstGeom>
          <a:ln w="28575">
            <a:solidFill>
              <a:srgbClr val="008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-1384632" y="3545437"/>
            <a:ext cx="3295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Energy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82238" y="2667579"/>
            <a:ext cx="0" cy="20193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46728" y="6289550"/>
            <a:ext cx="3295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Ligand Field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370603" y="6257463"/>
            <a:ext cx="2286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55928" y="1057377"/>
            <a:ext cx="497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2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857008" y="3401408"/>
            <a:ext cx="3639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Mixing </a:t>
            </a:r>
            <a:r>
              <a:rPr lang="en-US" sz="2000" b="1" dirty="0" smtClean="0"/>
              <a:t>of states: </a:t>
            </a:r>
            <a:r>
              <a:rPr lang="en-US" sz="2000" dirty="0" smtClean="0"/>
              <a:t>π-acceptor and π-donor </a:t>
            </a:r>
            <a:r>
              <a:rPr lang="en-US" sz="2000" dirty="0" err="1" smtClean="0"/>
              <a:t>ligands</a:t>
            </a:r>
            <a:r>
              <a:rPr lang="en-US" sz="2000" dirty="0" smtClean="0"/>
              <a:t> can mix with the d-</a:t>
            </a:r>
            <a:r>
              <a:rPr lang="en-US" sz="2000" dirty="0" err="1" smtClean="0"/>
              <a:t>orbitals</a:t>
            </a:r>
            <a:r>
              <a:rPr lang="en-US" sz="2000" dirty="0" smtClean="0"/>
              <a:t> transitions are no longer purely d-d.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5259693" y="1425059"/>
            <a:ext cx="2731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Tunabe</a:t>
            </a:r>
            <a:r>
              <a:rPr lang="en-US" sz="2400" dirty="0" smtClean="0"/>
              <a:t>-Sugano diagram assumes pure d-d transitions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1606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Selection Rules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96385" y="3740183"/>
            <a:ext cx="7471955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u="sng" dirty="0" smtClean="0"/>
              <a:t>Transition</a:t>
            </a:r>
            <a:r>
              <a:rPr lang="en-US" sz="2400" dirty="0" smtClean="0"/>
              <a:t> </a:t>
            </a:r>
            <a:r>
              <a:rPr lang="en-US" sz="2000" dirty="0"/>
              <a:t>				</a:t>
            </a:r>
            <a:r>
              <a:rPr lang="en-US" sz="2000" dirty="0" smtClean="0"/>
              <a:t>	</a:t>
            </a:r>
            <a:r>
              <a:rPr lang="en-US" sz="2400" u="sng" dirty="0" err="1" smtClean="0"/>
              <a:t>ε</a:t>
            </a:r>
            <a:r>
              <a:rPr lang="en-US" sz="2400" u="sng" baseline="-25000" dirty="0" err="1" smtClean="0"/>
              <a:t>max</a:t>
            </a:r>
            <a:r>
              <a:rPr lang="en-US" sz="2400" u="sng" dirty="0" smtClean="0"/>
              <a:t> </a:t>
            </a:r>
            <a:r>
              <a:rPr lang="en-US" sz="2400" u="sng" dirty="0"/>
              <a:t>(M</a:t>
            </a:r>
            <a:r>
              <a:rPr lang="en-US" sz="2400" u="sng" baseline="30000" dirty="0">
                <a:sym typeface="Symbol" pitchFamily="18" charset="2"/>
              </a:rPr>
              <a:t></a:t>
            </a:r>
            <a:r>
              <a:rPr lang="en-US" sz="2400" u="sng" baseline="30000" dirty="0"/>
              <a:t>1</a:t>
            </a:r>
            <a:r>
              <a:rPr lang="en-US" sz="2400" u="sng" dirty="0">
                <a:sym typeface="Symbol" pitchFamily="18" charset="2"/>
              </a:rPr>
              <a:t>cm</a:t>
            </a:r>
            <a:r>
              <a:rPr lang="en-US" sz="2400" u="sng" baseline="30000" dirty="0">
                <a:sym typeface="Symbol" pitchFamily="18" charset="2"/>
              </a:rPr>
              <a:t></a:t>
            </a:r>
            <a:r>
              <a:rPr lang="en-US" sz="2400" u="sng" baseline="30000" dirty="0"/>
              <a:t>1</a:t>
            </a:r>
            <a:r>
              <a:rPr lang="en-US" sz="2400" u="sng" dirty="0">
                <a:sym typeface="Symbol" pitchFamily="18" charset="2"/>
              </a:rPr>
              <a:t>)</a:t>
            </a:r>
            <a:endParaRPr lang="en-US" sz="2400" dirty="0">
              <a:sym typeface="Symbol" pitchFamily="18" charset="2"/>
            </a:endParaRPr>
          </a:p>
          <a:p>
            <a:r>
              <a:rPr lang="en-US" sz="2000" i="1" dirty="0">
                <a:sym typeface="Symbol" pitchFamily="18" charset="2"/>
              </a:rPr>
              <a:t>Spin</a:t>
            </a:r>
            <a:r>
              <a:rPr lang="en-US" sz="2000" dirty="0">
                <a:sym typeface="Symbol" pitchFamily="18" charset="2"/>
              </a:rPr>
              <a:t> and </a:t>
            </a:r>
            <a:r>
              <a:rPr lang="en-US" sz="2000" i="1" dirty="0">
                <a:sym typeface="Symbol" pitchFamily="18" charset="2"/>
              </a:rPr>
              <a:t>Symmetry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i="1" dirty="0">
                <a:sym typeface="Symbol" pitchFamily="18" charset="2"/>
              </a:rPr>
              <a:t>forbidden</a:t>
            </a:r>
            <a:r>
              <a:rPr lang="en-US" sz="2000" dirty="0">
                <a:sym typeface="Symbol" pitchFamily="18" charset="2"/>
              </a:rPr>
              <a:t>   "</a:t>
            </a:r>
            <a:r>
              <a:rPr lang="en-US" sz="2000" i="1" dirty="0">
                <a:sym typeface="Symbol" pitchFamily="18" charset="2"/>
              </a:rPr>
              <a:t>d-d</a:t>
            </a:r>
            <a:r>
              <a:rPr lang="en-US" sz="2000" dirty="0">
                <a:sym typeface="Symbol" pitchFamily="18" charset="2"/>
              </a:rPr>
              <a:t>" bands		 </a:t>
            </a:r>
            <a:r>
              <a:rPr lang="en-US" sz="2000" dirty="0" smtClean="0">
                <a:sym typeface="Symbol" pitchFamily="18" charset="2"/>
              </a:rPr>
              <a:t>       </a:t>
            </a:r>
            <a:r>
              <a:rPr lang="en-US" sz="2000" dirty="0">
                <a:sym typeface="Symbol" pitchFamily="18" charset="2"/>
              </a:rPr>
              <a:t>0.02 - 1 </a:t>
            </a:r>
          </a:p>
          <a:p>
            <a:endParaRPr lang="en-US" sz="2000" dirty="0" smtClean="0">
              <a:sym typeface="Symbol" pitchFamily="18" charset="2"/>
            </a:endParaRPr>
          </a:p>
          <a:p>
            <a:r>
              <a:rPr lang="en-US" sz="2000" i="1" dirty="0" smtClean="0">
                <a:sym typeface="Symbol" pitchFamily="18" charset="2"/>
              </a:rPr>
              <a:t>Spin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i="1" dirty="0">
                <a:sym typeface="Symbol" pitchFamily="18" charset="2"/>
              </a:rPr>
              <a:t>allowed</a:t>
            </a:r>
            <a:r>
              <a:rPr lang="en-US" sz="2000" dirty="0">
                <a:sym typeface="Symbol" pitchFamily="18" charset="2"/>
              </a:rPr>
              <a:t> and </a:t>
            </a:r>
            <a:r>
              <a:rPr lang="en-US" sz="2000" i="1" dirty="0">
                <a:sym typeface="Symbol" pitchFamily="18" charset="2"/>
              </a:rPr>
              <a:t>Symmetry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i="1" dirty="0">
                <a:sym typeface="Symbol" pitchFamily="18" charset="2"/>
              </a:rPr>
              <a:t>forbidden</a:t>
            </a:r>
            <a:r>
              <a:rPr lang="en-US" sz="2000" dirty="0">
                <a:sym typeface="Symbol" pitchFamily="18" charset="2"/>
              </a:rPr>
              <a:t>  "</a:t>
            </a:r>
            <a:r>
              <a:rPr lang="en-US" sz="2000" i="1" dirty="0">
                <a:sym typeface="Symbol" pitchFamily="18" charset="2"/>
              </a:rPr>
              <a:t>d-d</a:t>
            </a:r>
            <a:r>
              <a:rPr lang="en-US" sz="2000" dirty="0">
                <a:sym typeface="Symbol" pitchFamily="18" charset="2"/>
              </a:rPr>
              <a:t>" bands  	   </a:t>
            </a:r>
            <a:r>
              <a:rPr lang="en-US" sz="2000" dirty="0" smtClean="0">
                <a:sym typeface="Symbol" pitchFamily="18" charset="2"/>
              </a:rPr>
              <a:t>      1 </a:t>
            </a:r>
            <a:r>
              <a:rPr lang="en-US" sz="2000" dirty="0">
                <a:sym typeface="Symbol" pitchFamily="18" charset="2"/>
              </a:rPr>
              <a:t>- 10</a:t>
            </a:r>
          </a:p>
          <a:p>
            <a:r>
              <a:rPr lang="en-US" sz="2000" dirty="0">
                <a:sym typeface="Symbol" pitchFamily="18" charset="2"/>
              </a:rPr>
              <a:t>					</a:t>
            </a:r>
            <a:endParaRPr lang="en-US" sz="2000" u="sng" baseline="30000" dirty="0" smtClean="0">
              <a:sym typeface="Symbol" pitchFamily="18" charset="2"/>
            </a:endParaRPr>
          </a:p>
          <a:p>
            <a:r>
              <a:rPr lang="en-US" sz="2000" i="1" dirty="0" smtClean="0">
                <a:sym typeface="Symbol" pitchFamily="18" charset="2"/>
              </a:rPr>
              <a:t>Spin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>
                <a:sym typeface="Symbol" pitchFamily="18" charset="2"/>
              </a:rPr>
              <a:t>and </a:t>
            </a:r>
            <a:r>
              <a:rPr lang="en-US" sz="2000" i="1" dirty="0">
                <a:sym typeface="Symbol" pitchFamily="18" charset="2"/>
              </a:rPr>
              <a:t>Symmetry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i="1" dirty="0">
                <a:sym typeface="Symbol" pitchFamily="18" charset="2"/>
              </a:rPr>
              <a:t>allowed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dirty="0" smtClean="0">
                <a:sym typeface="Symbol" pitchFamily="18" charset="2"/>
              </a:rPr>
              <a:t>CT bands</a:t>
            </a:r>
            <a:r>
              <a:rPr lang="en-US" sz="2000" dirty="0">
                <a:sym typeface="Symbol" pitchFamily="18" charset="2"/>
              </a:rPr>
              <a:t>	     </a:t>
            </a:r>
            <a:r>
              <a:rPr lang="en-US" sz="2000" dirty="0" smtClean="0">
                <a:sym typeface="Symbol" pitchFamily="18" charset="2"/>
              </a:rPr>
              <a:t>	    10</a:t>
            </a:r>
            <a:r>
              <a:rPr lang="en-US" sz="2000" baseline="30000" dirty="0" smtClean="0">
                <a:sym typeface="Symbol" pitchFamily="18" charset="2"/>
              </a:rPr>
              <a:t>3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>
                <a:sym typeface="Symbol" pitchFamily="18" charset="2"/>
              </a:rPr>
              <a:t>- 5 x </a:t>
            </a:r>
            <a:r>
              <a:rPr lang="en-US" sz="2000" dirty="0" smtClean="0">
                <a:sym typeface="Symbol" pitchFamily="18" charset="2"/>
              </a:rPr>
              <a:t>10</a:t>
            </a:r>
            <a:r>
              <a:rPr lang="en-US" sz="2000" baseline="30000" dirty="0" smtClean="0">
                <a:sym typeface="Symbol" pitchFamily="18" charset="2"/>
              </a:rPr>
              <a:t>4</a:t>
            </a:r>
            <a:endParaRPr lang="en-US" u="sng" dirty="0">
              <a:sym typeface="Symbol" pitchFamily="18" charset="2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61950" y="2384097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 i="1" u="sng" dirty="0">
                <a:solidFill>
                  <a:srgbClr val="FF0000"/>
                </a:solidFill>
              </a:rPr>
              <a:t>Spin</a:t>
            </a:r>
            <a:r>
              <a:rPr lang="en-US" sz="2400" i="1" u="sng" dirty="0">
                <a:solidFill>
                  <a:srgbClr val="FF0000"/>
                </a:solidFill>
              </a:rPr>
              <a:t> Selection Rule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dirty="0" smtClean="0"/>
              <a:t>The spin </a:t>
            </a:r>
            <a:r>
              <a:rPr lang="en-US" sz="2400" dirty="0"/>
              <a:t>of the electron must not change during the transition. 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81000" y="1334626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 i="1" u="sng" dirty="0" smtClean="0">
                <a:solidFill>
                  <a:srgbClr val="FF0000"/>
                </a:solidFill>
              </a:rPr>
              <a:t>Symmetry </a:t>
            </a:r>
            <a:r>
              <a:rPr lang="en-US" sz="2400" i="1" u="sng" dirty="0">
                <a:solidFill>
                  <a:srgbClr val="FF0000"/>
                </a:solidFill>
              </a:rPr>
              <a:t>(</a:t>
            </a:r>
            <a:r>
              <a:rPr lang="en-US" sz="2400" i="1" u="sng" dirty="0" err="1">
                <a:solidFill>
                  <a:srgbClr val="FF0000"/>
                </a:solidFill>
              </a:rPr>
              <a:t>Laporte</a:t>
            </a:r>
            <a:r>
              <a:rPr lang="en-US" sz="2400" i="1" u="sng" dirty="0">
                <a:solidFill>
                  <a:srgbClr val="FF0000"/>
                </a:solidFill>
              </a:rPr>
              <a:t>) Selection Rule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rgbClr val="333333"/>
                </a:solidFill>
                <a:cs typeface="Arial" pitchFamily="34" charset="0"/>
              </a:rPr>
              <a:t>The </a:t>
            </a:r>
            <a:r>
              <a:rPr lang="en-US" sz="2400" dirty="0">
                <a:solidFill>
                  <a:srgbClr val="333333"/>
                </a:solidFill>
                <a:cs typeface="Arial" pitchFamily="34" charset="0"/>
              </a:rPr>
              <a:t>initial and final </a:t>
            </a:r>
            <a:r>
              <a:rPr lang="en-US" sz="2400" dirty="0" err="1">
                <a:solidFill>
                  <a:srgbClr val="333333"/>
                </a:solidFill>
                <a:cs typeface="Arial" pitchFamily="34" charset="0"/>
              </a:rPr>
              <a:t>wavefunctions</a:t>
            </a:r>
            <a:r>
              <a:rPr lang="en-US" sz="2400" dirty="0">
                <a:solidFill>
                  <a:srgbClr val="333333"/>
                </a:solidFill>
                <a:cs typeface="Arial" pitchFamily="34" charset="0"/>
              </a:rPr>
              <a:t> must change </a:t>
            </a:r>
            <a:r>
              <a:rPr lang="en-US" sz="2400" dirty="0" smtClean="0">
                <a:solidFill>
                  <a:srgbClr val="333333"/>
                </a:solidFill>
                <a:cs typeface="Arial" pitchFamily="34" charset="0"/>
              </a:rPr>
              <a:t>in </a:t>
            </a:r>
            <a:r>
              <a:rPr lang="en-US" sz="2400" dirty="0">
                <a:solidFill>
                  <a:srgbClr val="333333"/>
                </a:solidFill>
                <a:cs typeface="Arial" pitchFamily="34" charset="0"/>
              </a:rPr>
              <a:t>parity. 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37160" y="862187"/>
            <a:ext cx="88734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 smtClean="0"/>
              <a:t>S</a:t>
            </a:r>
            <a:r>
              <a:rPr lang="en-US" sz="2000" b="1" i="1" dirty="0" smtClean="0"/>
              <a:t>election </a:t>
            </a:r>
            <a:r>
              <a:rPr lang="en-US" sz="2000" b="1" i="1" dirty="0"/>
              <a:t>rules</a:t>
            </a:r>
            <a:r>
              <a:rPr lang="en-US" sz="2000" b="1" dirty="0"/>
              <a:t> </a:t>
            </a:r>
            <a:r>
              <a:rPr lang="en-US" sz="2000" dirty="0" smtClean="0"/>
              <a:t>determine </a:t>
            </a:r>
            <a:r>
              <a:rPr lang="en-US" sz="2000" dirty="0"/>
              <a:t>the probability (intensity) of the transition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8847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Outline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22" name="Content Placeholder 4"/>
          <p:cNvSpPr>
            <a:spLocks noGrp="1"/>
          </p:cNvSpPr>
          <p:nvPr>
            <p:ph idx="1"/>
          </p:nvPr>
        </p:nvSpPr>
        <p:spPr>
          <a:xfrm>
            <a:off x="228600" y="866098"/>
            <a:ext cx="6096896" cy="558917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Absorption spectroscopy</a:t>
            </a:r>
            <a:endParaRPr lang="en-US" dirty="0" smtClean="0"/>
          </a:p>
          <a:p>
            <a:r>
              <a:rPr lang="en-US" dirty="0" smtClean="0"/>
              <a:t>Types of transitions</a:t>
            </a:r>
          </a:p>
          <a:p>
            <a:pPr lvl="1"/>
            <a:r>
              <a:rPr lang="en-US" dirty="0" smtClean="0"/>
              <a:t>atomic</a:t>
            </a:r>
          </a:p>
          <a:p>
            <a:pPr lvl="1"/>
            <a:r>
              <a:rPr lang="en-US" dirty="0" smtClean="0"/>
              <a:t>molecular</a:t>
            </a:r>
            <a:endParaRPr lang="en-US" dirty="0" smtClean="0"/>
          </a:p>
          <a:p>
            <a:r>
              <a:rPr lang="en-US" dirty="0" smtClean="0"/>
              <a:t>d-d transitions</a:t>
            </a:r>
            <a:endParaRPr lang="en-US" dirty="0" smtClean="0"/>
          </a:p>
          <a:p>
            <a:r>
              <a:rPr lang="en-US" dirty="0" smtClean="0"/>
              <a:t>Transition moment</a:t>
            </a:r>
            <a:endParaRPr lang="en-US" dirty="0" smtClean="0"/>
          </a:p>
          <a:p>
            <a:r>
              <a:rPr lang="en-US" dirty="0" smtClean="0"/>
              <a:t>Microstates</a:t>
            </a:r>
            <a:endParaRPr lang="en-US" dirty="0" smtClean="0"/>
          </a:p>
          <a:p>
            <a:r>
              <a:rPr lang="en-US" dirty="0" smtClean="0"/>
              <a:t>Correlation diagrams</a:t>
            </a:r>
            <a:endParaRPr lang="en-US" dirty="0" smtClean="0"/>
          </a:p>
          <a:p>
            <a:r>
              <a:rPr lang="en-US" dirty="0" smtClean="0"/>
              <a:t>Tanabe-Sugano diagrams</a:t>
            </a:r>
            <a:endParaRPr lang="en-US" dirty="0" smtClean="0"/>
          </a:p>
          <a:p>
            <a:r>
              <a:rPr lang="en-US" dirty="0" smtClean="0"/>
              <a:t>Selection rules</a:t>
            </a:r>
            <a:endParaRPr lang="en-US" dirty="0"/>
          </a:p>
        </p:txBody>
      </p:sp>
      <p:sp>
        <p:nvSpPr>
          <p:cNvPr id="696322" name="AutoShape 2" descr="data:image/jpeg;base64,/9j/4AAQSkZJRgABAQAAAQABAAD/2wCEAAkGBxAPEBAPEBAQDxAPEA8PDw0MDw8NDA8NFREWFhQRFBQYHCggGBolGxQUITEhJSkrLi4uFx8zOD8sNygtLisBCgoKDg0OGhAQGiwcHBwsLCwsLCwsLCwsLCwsLCwsLCwsLCwsLCwsLCwsLCwsLCwsLCwsLCwsLCwsLCwsLCwsLP/AABEIALYBFAMBEQACEQEDEQH/xAAcAAEAAQUBAQAAAAAAAAAAAAAAAQIDBAUGBwj/xAA4EAACAQMCAwYEBQMDBQAAAAAAAQIDBBEFEiExUQYHE0FhcSKBobEUMpHB8FJi0SNCwhUkQ3KC/8QAGwEBAAIDAQEAAAAAAAAAAAAAAAECAwQFBgf/xAA1EQEAAgIBAgQEBAUDBQEAAAAAAQIDEQQSIQUiMVETQWFxIzJCgRShseHwM5HRJENicvEV/9oADAMBAAIRAxEAPwDw0AAAAAAAAAAAAAAABIEAAAAAAAAAAAAAAAAAAAAAAAAAAAAAAAAAAAAAAEpAVNEIUEpAAAAAAAAAAAAAAAAAAAAAAAAAAAAAAAAAAAAJSAyqVu8bscDHa8b0dMzG1uoi0KQsFlwAAAqiiJWiFJKoAAAAAAAAAAAAAAAAAAAAAAAAAAAAAA2WkadKvNRS5viYM2WMddr4sc5Lah2PaHRVbWkXji3FZOXx805Mzo8rDGPD2cJXOxVyIY5dcAAAMi3hkpedM2ONqK0MMms7VvXS0WYwAAAAAAAAAAAAAAAAAAAAAAAAAAAGRa0HOSS8ytrREbRrc6h6r2H0FQw2uLOFy803l2uLhikMzvVpqFvSj1n+xTgR+KjxC34P7vHrg79XEqxy64AAAbPR6O+WDW5FumNt/h067aZOtae6fHBi42aLM/N4007tIbzkoArhHJEzpeleqUTjgROy9emVJKgAAAAAAAAAAAAAAAAAAAAABXThlkSiZdn2U0jLU5L2Oby83yhu8XD+qXrfZ21Swci3eXVjtDmu+N4hRj/c39Db4EfiS0OfP4Mfd4zcPid2rl19FkssAAAHU9hbTxa2McuJyvE8nRjdzwenVeZ9nV9sdKXguSXJHK8P5H4mnX52KMmKZj5PLZrDZ6mPR460alSSq2ehWbrVFBc28GtycnRXbr+Fcf4t+7J7SaNUtpJSTWVlPyZTi8iMkLeJ8X4c7r6NGbjjAAAAAAAAAAAAAAAAAAAAAJQG30SxdSaWOHma+bJ01Tjr12eo6LZqKSwcTJbcuzirqHb6MkjBvuzz6PPu+KvmpSh0i2b/AIfHmtLmeIzqlYeS1uZ2oc+votkroCAAB6b3S6duU6mOb2r9zznjV+q9ccPR+Fx8PBN5+btu09hmjNdYv7HIxROHLDpYr9dZq8DvIYnJdG/ue3xzusS8hnjV5hYLsLr+7aCleU89Tm+Jfkeh8F/Jkn6PXO9DstGvZeJCPx047lhceXFGpT8G8Wj0n1VxZfjxbFb9nzvUjhtHcidw4eSnTaYUEqAAAAAAAAAAAAAAAAAAAAXaEMsiZVl3nZWxwk8czlcrJudN7jU13d3ZwSRzbOlVuNLuczwUleO7zzvWnm5x0po6Xh/5Z+7k+JT5qx9HmdbmdeGnT0WyyyAgAlIJiHv/AHYaZ4dpT4cZLL93xPIcvJ8TkWt7dnpbfhYKU+m2/wBeoZpy+Zq5PSJ9pZeHfzvm/W4ba9VdJy+57LjTvFWfo4HOrrNaPqwDO03TdgrjZdU3/cjn+IV3jeh8Cndr094fTUnGtauL45h+xpzPViampxcjf1fLPa6x8C7rU8YSnLHs3k6XEv1Y4YvEcfTk3HzaU2nOAAAAAAAAAAAAAAAAAAAA2el0cyRiyW1CKxuXpOhUsRRxc07l1cNezcXFxtWDXiNtmZ1DI0G4+NEXjsUnu5XvOh/3OetNfdm9wJ8s/dzfEvzx9nmtwuJ16z2adPRYLrICADIsKW+pCH9Uor6mPLbppM+zPx6deStfeX1D2WtVToQj0ijxtPN39+7t863n17K9ah8M/YZY8sp4lvND5r7Vw23dZf3s9VwZ3gq5vica5FmnNxzmx0KvsrQl6r7mvya9WOXV8Hy9HJj6vpPRL/NGnx5xRwotMRp0+Xg/Fl4z3t2u28c1/vin80dPw+3lmGl4jXeOtnAnScQAAAAAAAAAAAAAAAAAAFVNcQiXRaJS4pmrnnsyYY7u802W2Psjk5PV1cfos3VzlkVqrezN0SviaK5I7Jx27sXvHpZnSn/VBr9DNwp9Ya3iEb1Ly++hhs7GOeznY5YZlXQAA3nYy38S9orpLP6Gj4jfo49pdHwunVyI+j6d0yG2nFdEjzNOza5E7vKxqizGXsxk7xP2ZOP2mHzb24hi9re+T0nhk749Wp4tH/US586Dlr9nLE4+6KZI3WWzw7dOes/V7lpd/ttqTz5R+x521e8w9jyaeaZcr3qx3xpVV7fQ3eBOrTDk82u8P2eYHYebAAAAAAAAAAAAAAAAAABet1xIlWzqdHhhI0s0tjE6Tx9sTQmu5b8W1DE8TJbTDNmfp9TDRjvBS3dsu1kfFtoT84P6FePPTdflR1Y/s8v1alhnYxS49Z1Zp2bLMgAB2ndbbb7zd/TH7nH8ZtrDFfeXZ8Ir5r29ofRFvwgcQv8AmY1xxT+YZsfaXzt3jU9t9P1SZ3/CJ3x4a/i8fixPvEOVOo5C5QfxR90Vt6MuGdZK/d6jRu8WtP8A9V9jiTTzvbZp3Tax2ln49ipc3D9jLx46crmZfNjmHmUlxOw8zaNSgKgAAAAAAAAAAAAAAAABlWi4kSpb1dPp7wkaWVs4mbVr+RrRVsTZNKWSLQx7bG3eDFKIlt41PEozpvzRj1q0S2InqrMOC1m34P04HTxW7uNk8tnL1Fhm8zxO4UhKQPTO521zKpUx5pHn/GL7vSr0Hhtenj3t7va6MvhOWxWjzJhRymydE31L5+72KG29z1j+7O34PP4do9pV8V79FveHDnYcZXR/MvdEW9GTD/qR93duti3ivQ5c1872eftSFzTa3iUKtJ9Hgm9em8S51J3Ew4O6htk10bOnE7h5/PXpvKySwgAAAAAAAAAAAAAAAABmWZEqT6ugt54RqXhsUlU6pj6V5llW0jFeEbbehyMEomV+hX2sTXcL0u1eqUE3JdeKNjFLS5dfm4jUKO2TOlSdwrhturFLMwEva+6ey2Wym1+ZuR5bn36+V/6w9Ngr0cWse/d6LSn5GtpgtDa0Y4SXobFYjWmlady8J78LXbcU59co3/Cp1e9f3Zub5uNjt7dnmDO24yqj+aPuitvSWXD/AKlfu7CrU/00vQ0Zjzbez5P5Y+zG0i52zx5PgZctN1celtWafXqW2rJ9Xk2MU7pDmc2vn21pdpAAAAAAAAAAAAAAAAABl2jIY7ercU58DBaO7NWeyYzKTC22bbTMN4TEt7ZSyjUsiU3KxxL07qdWmPUnuwZIjSuXzVc72issfElzNzBf5NDDfpvpzbNl0F20oupOEFzlJRXzZTJaK1m0/Jlw0m94rHzfR/ZqxVC2pw6RS+h4+tuu1rz+qXps8xExSPl2bWlLiZtbYLR2bSnX4pCZ1LStj7beW9+9rmFOp0a+pu8C2uTMe8L5I6uHP/jLxRnoHFV0F8Ufdfcrb0llwR+JX7w6S/njavQ1qxt6/nz0xEfRr6NTEsmxMbq41J8yNa+LEhhjtpq82O7UF3OAAAAAAAAAAAAAAAAADItpcQx3bOE+BjtHdes9kxmUmFtsu3qGK8LQ32m1eRp5IS2VzDMTHSWGzUTeGbKu1+4tVWovqkK26bOfnjpncOBvaDhNr1OlWdxtv4b9ddum7s9IdzeRk18NL4n03eRzPFc3Ti6I9bdnb8Lx+ecs+lf6vemlFYXkjhVjTfjcztTQfEvj7ytf0XozxJP1Esc17Oa717Tx7OeOcY5Xy4mXDfoz0t+yMNOrDkp9Hzwz1Lz0r1jHNSC9UUyTqstnhU6s9I+rfagsv2Rhp2h6nnx1X7fKGvgviM/ycikfiQv6lQaisox4LxNtJ8SwTWNtIzPMalwkEAAAAAAAABIDADADaxs0na+hG06VeDIjqhPRKPCfQdUHTKulBpk9UK2rLYQTE6VrEqlFlOy+pX6KZjsmIluNPk8o1MkLxDpreO6Jqb1Kl6NbfWjTM9bMHTK/okXu2vzF5Yc2PcOd7ZaO6dRtLg+KNzj5d10w8OZi3RLvu63S1bWnjTWJVfi9ceRwfEORF88zPpXt+723HwzjwVp87d5dXK7ycm3Kmfk2ow6ZtmsrJv4J8u2vlXZImJUiVrWbXxaEotZTi/sRl307j5d08e8VyPm3WdLlQr1Kb4bZPHt5HpuPyIyYotDj8vjzjy2qq0u32y3vy5F726o02/C6Vpk+Jb5NrGjKUZPqYuqInTvVrOTHa0/Ni6dab6qj6mXJfVHL4VOvPpue0tJKMYcmkaXDiYvMul41r4cVcjUtDrXn5vH9ELbtmYus+Gp/DsdcI6JQ6DJ6oR0SocH0J3COmVJKAABneGjB1SzdMG1Dcp1CMInco1BtQ3KdQlRRG5NQlYCVe4rpKHIkQmEMilIyV7wppc3ETCdLkJmOYS2FpVwzBeF4h02mXHI0rwma7Z9zBSRSLaYZowbX4KifqXm24VtSNOg1zSVc06bSzlrL9Ctcs0iZhqcfHH8TWPqzFUUIxpR4KCSwefvWZtMy+h1xxPdco1MmG0F6um02nmK9Tq4/Lij6uPyLasv3VPCK19WLHbcrtnKNWk45WVkzUmLR2UyxbHk28j70ezTz+JprguE8Ly6mzwM3wb/Ct6T6f8Njk4/4jHF4/NX1+zzulJxa5NLyO31xr0aGK00tG+8NnHUMwccJGvrVtuz/APp/hzSK6YFCvOnNTim2nk2ZvS0alyMOTJhy/EiNtjqWsKtBJ02pLm/IwY6dNt7djm+JYs+Hpmk9TSOo+hvxkq8xasqN3oYb6meyY2q8X0MfSv1fRTOefLBMRpW1t/JSok7U7qXRRPUdKl0ET1o6UeAT1o6F7JRkRuGkGQlBIASQJQSZQOwpDQv0X6E19SYXJP0LzCFUJGOVtMu3kYbLxDe6dU4o07wv0ujpPMTWtpE0YtWCi84ZavdjtXUOw7P3MJ0traylwyR0T6OfbJXHeLezQ3Wp0qdSUJTinnzkkaubh2nvEPYeG+I4s2PXVG/u2Flc05NOMk16PJz5w2ie7pW7x27uw0u5i0uPobcXjJHb5OHycVok1a4W3gUyz0VmTjY533c/SvHB5T90aOLJak7h1bYYvGpZX4ynVi6dVZhNYeTfrmi35vT39mvOC1J6qesPKO2nY+dnU301voVOMJLlH0Z2+Pydx03nv7+7n5uPvz44+8ezm/wM1jKxnobHxqz6MMce2+8MqniC6mKfM3I1jjSxVqZ8jJWumte21ucItZ5MvWbbYrVrrbFeDJ3a/baG/QIlalLBeIYrSlMhBkBkkRkaQp3E6NmWBOCEmQG4aNgNgSqwQJS9QldprHmKz3Tpfb/mDLaERsj/ADkY5Xhfpy9fsYpj6L9/ds7Gq01x+3+DBeu/ktH3dRZVMpcX9P8ABo5o0tr6smrn+r6IxV+yJ37s3R77ZLDksesUZPT0aefD1R3/AKNd2w0yjW/1FGnJ+eFKLT9WpGeuW9ff/P2YuDixxfp1H8/+XH09HjnMUk15xqOL+sWTPKn5/wBP7w9DXhR61/r/AGlk06VeH5Lm6g15QrOS/RziY5vjn1pWf2/tK/8AD3j0tb/ff9ZhnUJ388JahWfpUpbnj5yaf6mHJPH9bYo/3ZKcfP8Apyfy/wDqqo9ThnF0ml5ypRX/ABZSI4dv+3/P+7JOPmV/XH+39mNPVdQX/npy/wDmK/4GauDi+kVmP8+6k5eXH6o/z9kVu02pOlKlKdCdN+U4JtPquhmpg48doiWvbJyN9Xl20X4m5WcOHHqsmx8PDPu1/i8iPZjz/ESeXt+SyZI+FDHNuRPseHV88foh1Y1enP7/AMlUqcmuL+afMRasekInHln81lh0ccXx9y/VtX4fT3lYq1fJF61Yb5PlDHzlmRg2uJlVkhIBAFGSyqFMaNp3jRtG5jRtKkNJ2ncRo2lSI0naHV9CelHUmNRfxiYki0LkKhNKbsmb6helVfobF6x6MdbyoVZ/zoY+hb4kq6dV59CJodcsihXa837kTjiPVXrs6LSrpv8A3P2OZnp39GWLT7t7tclnLya8ajsrMzve2mv6tSPnjrh4ybeKtWHJNrRpFvrUYQalFttYzuzn0x5GWePN+22CmsHm6e7S3+q1IybprEWnjPF+5EcKsfmdLF4rkntEaa//AKlXaW2rJyb4xSS9eZb4GOJ717Mv8XmmI6bztlW+t3dGUJt5SaTU1F7k354Md+LgyRMQzU53JxTFp9Hddnu1dC4xCe2lVctqptuW/wBYvBweX4dkxd696+7ucbxDHn7b6beze1dOpVvzQj7tcTQrnvj9Jbd4jXmjbQdrNCp20FVpSbTaUoPjjPmmdPh8m2W3Rbv9Whkr5ZtEa042dZc+P8+R1orLnzeFavElyfzaI+FMp+PEQsTud3JF4x6Y7ZtsarU/iMtasFrsOrXzyM1aaat8sz6MfmZGFcjErMrRC5GJXa8QnaRtOjANIwTtGllF2NOCEsqxoxm9suGTFltNe8NjBjredSyqnZ+q/wAmJIxRzKfq7M9vDcn6e7X3NlUpfmhJfLgbFMtL+ktPJx8mP80LEWXliTnIDA2aRFEkMihSx8TNvDj1HVZivPfUJk0RM7lMQpdSJHZJ4voRNvY0rp1mYb7svE6bKxvWmjWyYtnU7XSLqNRJZOdek1ktO4X9U0dyjmKb9jJhyTDWteIcTqNCUG08rojqY7wtWYt81Nrb16jitslCTw5uLcEicmfDETv19m9h4ea9o1uIn5/JlzjZwptwq7asW/zQklLHTBz70zzb8u6z9XTr/DUp2tq0fRpLi8jOSlLL85Iz0xTWNQ0cmet7bl1egxt60lOLp06kKaals+LdjHPJyeVOXHGp3MTLt8SMGSYtXUTEezJ0y8la3MvGuXUpyTaecxz8+RizYoz4Y6KamF8dpxZZjJfcSntZ2ppVKbpU/jb8+g4Hh9626rdmPmc7FWk0p3mXG0KjSWf2Ozavdx6WmI7q5TI0tNlqrcJFopMsdssQwqlVv0M8V01rXmVtFlFyMSsytELsYFJlkiqvaRtbQBAEEoWMl2JO4GyM2uKImIlMWmJ7Ntp+uTpc+KNXLxK3dDB4hfH6sy81yFZYcUYMfEtjntLYy8+mWNTDS3Ox8jep1R6uZk6J9GI0ZWCYMhBktXtPclddTJs3y9TFFNSowjH1LdJwITpOR2DcyOx3VxqNEdjUtlYatOk00zDfDWyJiXcaH21pJKNX9TW/hdT2aXIrfXZru02u2tR5pxz9DN8K0R7HBi9bbvDQvtHNLbBKMeiMX8LTe57y9HXxG9a6r2hrLm7dRJNcE21jhxZmiuvRrZM/XGphiqmW214hk0ZuPJ49jHaIn1Za2vHp2TUbfOTZEaj0WmJn1nYoobTERBkJ2t1KmC0VY7WY0mZYhhmVHMlVciisrRC7BFZlkiF1FGSEsJUslCAhBKFguwASnAEARklCmTJglCYQZBtWkQlOwjaTA2hKihuUp2ojciVBDqlKpU0R1SKvDRHVIqjBDqlGlaporN5WiE+EivVK+lNSCRNZ2WjSlssnakk2ZBtJCUSqYRMQrNtMeUsmSIYpnajmSqrSIWhXErK0LsSsrwqIWAIbAglCMh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96324" name="Picture 4" descr="http://sciencedemo.org/wp-content/uploads/2014/01/Flame-colou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39" y="5008530"/>
            <a:ext cx="2424112" cy="1601820"/>
          </a:xfrm>
          <a:prstGeom prst="rect">
            <a:avLst/>
          </a:prstGeom>
          <a:noFill/>
        </p:spPr>
      </p:pic>
      <p:pic>
        <p:nvPicPr>
          <p:cNvPr id="696326" name="Picture 6" descr="http://sciencenotes.org/wp-content/uploads/2013/05/FireworkChemistr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5438" y="806323"/>
            <a:ext cx="3252787" cy="1967847"/>
          </a:xfrm>
          <a:prstGeom prst="rect">
            <a:avLst/>
          </a:prstGeom>
          <a:noFill/>
        </p:spPr>
      </p:pic>
      <p:pic>
        <p:nvPicPr>
          <p:cNvPr id="696328" name="Picture 8" descr="http://0.tqn.com/y/chemistry/1/L/n/b/waltcoloredfi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0600" y="3000375"/>
            <a:ext cx="1776242" cy="1817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1199544" y="1014287"/>
          <a:ext cx="1727202" cy="1725806"/>
        </p:xfrm>
        <a:graphic>
          <a:graphicData uri="http://schemas.openxmlformats.org/presentationml/2006/ole">
            <p:oleObj spid="_x0000_s134321" name="CS ChemDraw Drawing" r:id="rId4" imgW="1962516" imgH="1961010" progId="ChemDraw.Document.6.0">
              <p:embed/>
            </p:oleObj>
          </a:graphicData>
        </a:graphic>
      </p:graphicFrame>
      <p:sp>
        <p:nvSpPr>
          <p:cNvPr id="265223" name="Rectangle 7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Atomic Transition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graphicFrame>
        <p:nvGraphicFramePr>
          <p:cNvPr id="265227" name="Object 11"/>
          <p:cNvGraphicFramePr>
            <a:graphicFrameLocks noChangeAspect="1"/>
          </p:cNvGraphicFramePr>
          <p:nvPr/>
        </p:nvGraphicFramePr>
        <p:xfrm>
          <a:off x="5789612" y="2133600"/>
          <a:ext cx="3201988" cy="3733800"/>
        </p:xfrm>
        <a:graphic>
          <a:graphicData uri="http://schemas.openxmlformats.org/presentationml/2006/ole">
            <p:oleObj spid="_x0000_s134322" name="CS ChemDraw Drawing" r:id="rId5" imgW="2093261" imgH="2440929" progId="ChemDraw.Document.6.0">
              <p:embed/>
            </p:oleObj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21308" y="489297"/>
            <a:ext cx="46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h</a:t>
            </a:r>
            <a:r>
              <a:rPr lang="en-US" dirty="0" err="1" smtClean="0">
                <a:solidFill>
                  <a:srgbClr val="FF000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12" name="Freeform 97"/>
          <p:cNvSpPr>
            <a:spLocks noChangeAspect="1"/>
          </p:cNvSpPr>
          <p:nvPr/>
        </p:nvSpPr>
        <p:spPr bwMode="auto">
          <a:xfrm rot="2504067" flipH="1">
            <a:off x="974697" y="1217364"/>
            <a:ext cx="1228388" cy="23134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968316" y="1818409"/>
            <a:ext cx="58189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3680981" y="1018309"/>
          <a:ext cx="1729219" cy="1729219"/>
        </p:xfrm>
        <a:graphic>
          <a:graphicData uri="http://schemas.openxmlformats.org/presentationml/2006/ole">
            <p:oleObj spid="_x0000_s134323" name="CS ChemDraw Drawing" r:id="rId6" imgW="1961165" imgH="1961010" progId="ChemDraw.Document.6.0">
              <p:embed/>
            </p:oleObj>
          </a:graphicData>
        </a:graphic>
      </p:graphicFrame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1799586" y="3059113"/>
          <a:ext cx="539432" cy="3080756"/>
        </p:xfrm>
        <a:graphic>
          <a:graphicData uri="http://schemas.openxmlformats.org/presentationml/2006/ole">
            <p:oleObj spid="_x0000_s134324" name="CS ChemDraw Drawing" r:id="rId7" imgW="427891" imgH="2448630" progId="ChemDraw.Document.6.0">
              <p:embed/>
            </p:oleObj>
          </a:graphicData>
        </a:graphic>
      </p:graphicFrame>
      <p:sp>
        <p:nvSpPr>
          <p:cNvPr id="21" name="Rectangle 20"/>
          <p:cNvSpPr/>
          <p:nvPr/>
        </p:nvSpPr>
        <p:spPr>
          <a:xfrm>
            <a:off x="1358590" y="6241534"/>
            <a:ext cx="1425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Ground State</a:t>
            </a:r>
            <a:endParaRPr lang="en-US" dirty="0"/>
          </a:p>
        </p:txBody>
      </p:sp>
      <p:graphicFrame>
        <p:nvGraphicFramePr>
          <p:cNvPr id="1033" name="Object 9"/>
          <p:cNvGraphicFramePr>
            <a:graphicFrameLocks noChangeAspect="1"/>
          </p:cNvGraphicFramePr>
          <p:nvPr/>
        </p:nvGraphicFramePr>
        <p:xfrm>
          <a:off x="4314186" y="3060383"/>
          <a:ext cx="540490" cy="2842577"/>
        </p:xfrm>
        <a:graphic>
          <a:graphicData uri="http://schemas.openxmlformats.org/presentationml/2006/ole">
            <p:oleObj spid="_x0000_s134325" name="CS ChemDraw Drawing" r:id="rId8" imgW="427891" imgH="2255040" progId="ChemDraw.Document.6.0">
              <p:embed/>
            </p:oleObj>
          </a:graphicData>
        </a:graphic>
      </p:graphicFrame>
      <p:sp>
        <p:nvSpPr>
          <p:cNvPr id="23" name="Rectangle 22"/>
          <p:cNvSpPr/>
          <p:nvPr/>
        </p:nvSpPr>
        <p:spPr>
          <a:xfrm>
            <a:off x="3873190" y="6241534"/>
            <a:ext cx="1384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Excited State</a:t>
            </a:r>
            <a:endParaRPr lang="en-US" dirty="0"/>
          </a:p>
        </p:txBody>
      </p:sp>
      <p:sp>
        <p:nvSpPr>
          <p:cNvPr id="24" name="Freeform 97"/>
          <p:cNvSpPr>
            <a:spLocks noChangeAspect="1"/>
          </p:cNvSpPr>
          <p:nvPr/>
        </p:nvSpPr>
        <p:spPr bwMode="auto">
          <a:xfrm rot="2504067" flipH="1">
            <a:off x="911820" y="5342324"/>
            <a:ext cx="1228388" cy="23134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66431" y="4817457"/>
            <a:ext cx="46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h</a:t>
            </a:r>
            <a:r>
              <a:rPr lang="en-US" dirty="0" err="1" smtClean="0">
                <a:solidFill>
                  <a:srgbClr val="FF000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906458" y="2895600"/>
            <a:ext cx="0" cy="3276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3872" y="4343400"/>
            <a:ext cx="82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999510" y="4876800"/>
            <a:ext cx="58189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21" grpId="0"/>
      <p:bldP spid="23" grpId="0"/>
      <p:bldP spid="24" grpId="0" animBg="1"/>
      <p:bldP spid="25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7352690" y="1680050"/>
            <a:ext cx="2633159" cy="64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6880" y="3883973"/>
            <a:ext cx="3373120" cy="2821627"/>
          </a:xfrm>
          <a:prstGeom prst="rect">
            <a:avLst/>
          </a:prstGeom>
          <a:noFill/>
        </p:spPr>
      </p:pic>
      <p:graphicFrame>
        <p:nvGraphicFramePr>
          <p:cNvPr id="8" name="Object 10"/>
          <p:cNvGraphicFramePr>
            <a:graphicFrameLocks noChangeAspect="1"/>
          </p:cNvGraphicFramePr>
          <p:nvPr/>
        </p:nvGraphicFramePr>
        <p:xfrm>
          <a:off x="990600" y="4724400"/>
          <a:ext cx="2133600" cy="914400"/>
        </p:xfrm>
        <a:graphic>
          <a:graphicData uri="http://schemas.openxmlformats.org/presentationml/2006/ole">
            <p:oleObj spid="_x0000_s135205" name="Equation" r:id="rId6" imgW="1129810" imgH="482391" progId="">
              <p:embed/>
            </p:oleObj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Hydrogen </a:t>
            </a:r>
            <a:r>
              <a:rPr lang="en-US" sz="3200" b="1" u="sng" dirty="0" smtClean="0">
                <a:solidFill>
                  <a:schemeClr val="tx2"/>
                </a:solidFill>
              </a:rPr>
              <a:t>Absorption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11" name="Can 10"/>
          <p:cNvSpPr/>
          <p:nvPr/>
        </p:nvSpPr>
        <p:spPr>
          <a:xfrm rot="16200000">
            <a:off x="2738121" y="1495240"/>
            <a:ext cx="1752600" cy="980440"/>
          </a:xfrm>
          <a:prstGeom prst="ca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4975" y="2941320"/>
            <a:ext cx="207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white </a:t>
            </a:r>
            <a:r>
              <a:rPr lang="en-US" dirty="0" smtClean="0"/>
              <a:t>light source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28240" y="2949628"/>
            <a:ext cx="247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Hydrogen Sample</a:t>
            </a:r>
            <a:endParaRPr lang="en-US" dirty="0"/>
          </a:p>
        </p:txBody>
      </p:sp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1185360"/>
            <a:ext cx="2286000" cy="160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 flipV="1">
            <a:off x="7239000" y="728160"/>
            <a:ext cx="1066800" cy="1219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239000" y="2252160"/>
            <a:ext cx="1066800" cy="106680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725909" y="2949628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Prism</a:t>
            </a:r>
            <a:endParaRPr lang="en-US" dirty="0"/>
          </a:p>
        </p:txBody>
      </p:sp>
      <p:sp>
        <p:nvSpPr>
          <p:cNvPr id="28" name="Freeform 97"/>
          <p:cNvSpPr>
            <a:spLocks noChangeAspect="1"/>
          </p:cNvSpPr>
          <p:nvPr/>
        </p:nvSpPr>
        <p:spPr bwMode="auto">
          <a:xfrm flipH="1">
            <a:off x="2673656" y="2130856"/>
            <a:ext cx="1963420" cy="23134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762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021320" y="3352800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Line Spectrum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276600" y="11430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838200" y="4197588"/>
            <a:ext cx="247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err="1" smtClean="0"/>
              <a:t>Rydberg</a:t>
            </a:r>
            <a:r>
              <a:rPr lang="en-US" u="sng" dirty="0" smtClean="0"/>
              <a:t> Formula</a:t>
            </a:r>
            <a:endParaRPr lang="en-US" u="sng" dirty="0"/>
          </a:p>
        </p:txBody>
      </p:sp>
      <p:sp>
        <p:nvSpPr>
          <p:cNvPr id="32" name="TextBox 31"/>
          <p:cNvSpPr txBox="1"/>
          <p:nvPr/>
        </p:nvSpPr>
        <p:spPr>
          <a:xfrm>
            <a:off x="3657600" y="18288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3619500" y="15240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3352800" y="22098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baseline="-25000" dirty="0"/>
          </a:p>
        </p:txBody>
      </p:sp>
      <p:sp>
        <p:nvSpPr>
          <p:cNvPr id="35" name="TextBox 34"/>
          <p:cNvSpPr txBox="1"/>
          <p:nvPr/>
        </p:nvSpPr>
        <p:spPr>
          <a:xfrm>
            <a:off x="3314700" y="16002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baseline="-25000" dirty="0"/>
          </a:p>
        </p:txBody>
      </p:sp>
      <p:sp>
        <p:nvSpPr>
          <p:cNvPr id="36" name="TextBox 35"/>
          <p:cNvSpPr txBox="1"/>
          <p:nvPr/>
        </p:nvSpPr>
        <p:spPr>
          <a:xfrm>
            <a:off x="3657600" y="11430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baseline="-25000" dirty="0"/>
          </a:p>
        </p:txBody>
      </p:sp>
      <p:sp>
        <p:nvSpPr>
          <p:cNvPr id="37" name="TextBox 36"/>
          <p:cNvSpPr txBox="1"/>
          <p:nvPr/>
        </p:nvSpPr>
        <p:spPr>
          <a:xfrm>
            <a:off x="3657600" y="24384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baseline="-25000" dirty="0"/>
          </a:p>
        </p:txBody>
      </p:sp>
      <p:sp>
        <p:nvSpPr>
          <p:cNvPr id="26" name="Litebulb"/>
          <p:cNvSpPr>
            <a:spLocks noEditPoints="1" noChangeArrowheads="1"/>
          </p:cNvSpPr>
          <p:nvPr/>
        </p:nvSpPr>
        <p:spPr bwMode="auto">
          <a:xfrm>
            <a:off x="969054" y="1343861"/>
            <a:ext cx="999445" cy="1499168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239000" y="2188660"/>
            <a:ext cx="1066800" cy="516440"/>
          </a:xfrm>
          <a:prstGeom prst="straightConnector1">
            <a:avLst/>
          </a:prstGeom>
          <a:ln w="28575">
            <a:solidFill>
              <a:srgbClr val="00A8D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213600" y="2112460"/>
            <a:ext cx="1092200" cy="19894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7239000" y="1638300"/>
            <a:ext cx="1079500" cy="39796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369" y="2104768"/>
            <a:ext cx="79438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13360" y="1538288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 e</a:t>
            </a:r>
            <a:r>
              <a:rPr lang="en-US" baseline="30000" dirty="0"/>
              <a:t>-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37160" y="3138488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80 e</a:t>
            </a:r>
            <a:r>
              <a:rPr lang="en-US" baseline="30000" dirty="0"/>
              <a:t>-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37160" y="2362200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10 e</a:t>
            </a:r>
            <a:r>
              <a:rPr lang="en-US" baseline="30000" dirty="0"/>
              <a:t>-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Increasing Complexity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1183640" y="4028758"/>
          <a:ext cx="2112963" cy="2290762"/>
        </p:xfrm>
        <a:graphic>
          <a:graphicData uri="http://schemas.openxmlformats.org/presentationml/2006/ole">
            <p:oleObj spid="_x0000_s136229" name="CS ChemDraw Drawing" r:id="rId4" imgW="1690068" imgH="1832800" progId="ChemDraw.Document.6.0">
              <p:embed/>
            </p:oleObj>
          </a:graphicData>
        </a:graphic>
      </p:graphicFrame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11760" y="4922838"/>
            <a:ext cx="101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250 e</a:t>
            </a:r>
            <a:r>
              <a:rPr lang="en-US" sz="2400" baseline="30000" dirty="0" smtClean="0"/>
              <a:t>-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241040" y="4185920"/>
            <a:ext cx="5902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Atomic Transitions </a:t>
            </a:r>
          </a:p>
          <a:p>
            <a:pPr algn="ctr"/>
            <a:r>
              <a:rPr lang="en-US" sz="2400" dirty="0" smtClean="0"/>
              <a:t>(movement of electrons) </a:t>
            </a:r>
          </a:p>
          <a:p>
            <a:pPr algn="ctr"/>
            <a:r>
              <a:rPr lang="en-US" sz="2400" dirty="0" smtClean="0"/>
              <a:t>+ </a:t>
            </a:r>
          </a:p>
          <a:p>
            <a:pPr algn="ctr"/>
            <a:r>
              <a:rPr lang="en-US" sz="2400" dirty="0" smtClean="0"/>
              <a:t>Molecular Transitions</a:t>
            </a:r>
          </a:p>
          <a:p>
            <a:pPr algn="ctr"/>
            <a:r>
              <a:rPr lang="en-US" sz="2400" dirty="0" smtClean="0"/>
              <a:t>(movement of electron density)</a:t>
            </a:r>
            <a:endParaRPr lang="en-US" sz="2400" dirty="0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932" y="1149857"/>
            <a:ext cx="79438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23538" y="6356350"/>
            <a:ext cx="663262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Types of Molecular Transitions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0025" y="996682"/>
            <a:ext cx="3084562" cy="27879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23476" y="1343044"/>
            <a:ext cx="20841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>
                <a:solidFill>
                  <a:srgbClr val="008000"/>
                </a:solidFill>
              </a:rPr>
              <a:t>σ</a:t>
            </a:r>
            <a:r>
              <a:rPr lang="en-US" sz="2800" dirty="0" smtClean="0">
                <a:solidFill>
                  <a:srgbClr val="008000"/>
                </a:solidFill>
              </a:rPr>
              <a:t> -</a:t>
            </a:r>
            <a:r>
              <a:rPr lang="el-GR" sz="2800" dirty="0" smtClean="0">
                <a:solidFill>
                  <a:srgbClr val="008000"/>
                </a:solidFill>
              </a:rPr>
              <a:t> σ</a:t>
            </a:r>
            <a:r>
              <a:rPr lang="en-US" sz="2800" dirty="0" smtClean="0">
                <a:solidFill>
                  <a:srgbClr val="008000"/>
                </a:solidFill>
              </a:rPr>
              <a:t>*</a:t>
            </a:r>
          </a:p>
          <a:p>
            <a:pPr algn="ctr"/>
            <a:r>
              <a:rPr lang="en-GB" sz="2400" dirty="0" smtClean="0">
                <a:sym typeface="Symbol" pitchFamily="18" charset="2"/>
              </a:rPr>
              <a:t></a:t>
            </a:r>
            <a:r>
              <a:rPr lang="en-GB" sz="2400" baseline="-25000" dirty="0" smtClean="0">
                <a:sym typeface="Symbol" pitchFamily="18" charset="2"/>
              </a:rPr>
              <a:t>max</a:t>
            </a:r>
            <a:r>
              <a:rPr lang="en-GB" sz="2400" dirty="0" smtClean="0">
                <a:sym typeface="Symbol" pitchFamily="18" charset="2"/>
              </a:rPr>
              <a:t> </a:t>
            </a:r>
            <a:r>
              <a:rPr lang="en-US" sz="2400" dirty="0" smtClean="0"/>
              <a:t>&lt; 150 nm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330291" y="3197620"/>
            <a:ext cx="2472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dirty="0" smtClean="0">
                <a:solidFill>
                  <a:srgbClr val="FF0000"/>
                </a:solidFill>
              </a:rPr>
              <a:t> -</a:t>
            </a:r>
            <a:r>
              <a:rPr lang="el-GR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</a:p>
          <a:p>
            <a:pPr algn="ctr"/>
            <a:r>
              <a:rPr lang="en-GB" sz="2400" dirty="0" smtClean="0">
                <a:sym typeface="Symbol" pitchFamily="18" charset="2"/>
              </a:rPr>
              <a:t></a:t>
            </a:r>
            <a:r>
              <a:rPr lang="en-GB" sz="2400" baseline="-25000" dirty="0" smtClean="0">
                <a:sym typeface="Symbol" pitchFamily="18" charset="2"/>
              </a:rPr>
              <a:t>max</a:t>
            </a:r>
            <a:r>
              <a:rPr lang="en-GB" sz="2400" dirty="0" smtClean="0">
                <a:sym typeface="Symbol" pitchFamily="18" charset="2"/>
              </a:rPr>
              <a:t> </a:t>
            </a:r>
            <a:r>
              <a:rPr lang="en-US" sz="2400" dirty="0" smtClean="0"/>
              <a:t>200 - 800 nm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330291" y="5142349"/>
            <a:ext cx="2472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 smtClean="0">
                <a:solidFill>
                  <a:srgbClr val="0000FF"/>
                </a:solidFill>
              </a:rPr>
              <a:t> -</a:t>
            </a:r>
            <a:r>
              <a:rPr lang="el-GR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2800" dirty="0" smtClean="0">
                <a:solidFill>
                  <a:srgbClr val="0000FF"/>
                </a:solidFill>
              </a:rPr>
              <a:t>*</a:t>
            </a:r>
          </a:p>
          <a:p>
            <a:pPr algn="ctr"/>
            <a:r>
              <a:rPr lang="en-GB" sz="2400" dirty="0" smtClean="0">
                <a:sym typeface="Symbol" pitchFamily="18" charset="2"/>
              </a:rPr>
              <a:t></a:t>
            </a:r>
            <a:r>
              <a:rPr lang="en-GB" sz="2400" baseline="-25000" dirty="0" smtClean="0">
                <a:sym typeface="Symbol" pitchFamily="18" charset="2"/>
              </a:rPr>
              <a:t>max</a:t>
            </a:r>
            <a:r>
              <a:rPr lang="en-GB" sz="2400" dirty="0" smtClean="0">
                <a:sym typeface="Symbol" pitchFamily="18" charset="2"/>
              </a:rPr>
              <a:t> </a:t>
            </a:r>
            <a:r>
              <a:rPr lang="en-US" sz="2400" dirty="0" smtClean="0">
                <a:sym typeface="Symbol" pitchFamily="18" charset="2"/>
              </a:rPr>
              <a:t>15</a:t>
            </a:r>
            <a:r>
              <a:rPr lang="en-US" sz="2400" dirty="0" smtClean="0"/>
              <a:t>0 - 300 nm</a:t>
            </a:r>
            <a:endParaRPr lang="en-US" sz="2400" dirty="0"/>
          </a:p>
        </p:txBody>
      </p:sp>
      <p:graphicFrame>
        <p:nvGraphicFramePr>
          <p:cNvPr id="49160" name="Object 8"/>
          <p:cNvGraphicFramePr>
            <a:graphicFrameLocks noChangeAspect="1"/>
          </p:cNvGraphicFramePr>
          <p:nvPr/>
        </p:nvGraphicFramePr>
        <p:xfrm>
          <a:off x="6424580" y="1571224"/>
          <a:ext cx="2526238" cy="1691403"/>
        </p:xfrm>
        <a:graphic>
          <a:graphicData uri="http://schemas.openxmlformats.org/presentationml/2006/ole">
            <p:oleObj spid="_x0000_s138277" name="CS ChemDraw Drawing" r:id="rId5" imgW="2153230" imgH="1441260" progId="ChemDraw.Document.6.0">
              <p:embed/>
            </p:oleObj>
          </a:graphicData>
        </a:graphic>
      </p:graphicFrame>
      <p:grpSp>
        <p:nvGrpSpPr>
          <p:cNvPr id="2" name="Group 37"/>
          <p:cNvGrpSpPr/>
          <p:nvPr/>
        </p:nvGrpSpPr>
        <p:grpSpPr>
          <a:xfrm>
            <a:off x="3555585" y="3801559"/>
            <a:ext cx="4452935" cy="2971032"/>
            <a:chOff x="3555585" y="3878833"/>
            <a:chExt cx="4452935" cy="2971032"/>
          </a:xfrm>
        </p:grpSpPr>
        <p:pic>
          <p:nvPicPr>
            <p:cNvPr id="49162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80711" y="3878833"/>
              <a:ext cx="4004188" cy="2353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6581112" y="6168980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400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70628" y="6173273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300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47264" y="617756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200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300182" y="617559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500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411023" y="617559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</a:t>
              </a: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281840" y="4661010"/>
              <a:ext cx="9076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-</a:t>
              </a:r>
              <a:r>
                <a:rPr lang="el-GR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291282" y="5199781"/>
              <a:ext cx="9268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-</a:t>
              </a:r>
              <a:r>
                <a:rPr lang="el-GR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smtClean="0">
                  <a:solidFill>
                    <a:srgbClr val="0000FF"/>
                  </a:solidFill>
                  <a:latin typeface="Symbol" pitchFamily="18" charset="2"/>
                </a:rPr>
                <a:t>p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*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418236" y="4785510"/>
              <a:ext cx="94288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8000"/>
                  </a:solidFill>
                  <a:latin typeface="Symbol" pitchFamily="18" charset="2"/>
                </a:rPr>
                <a:t>s</a:t>
              </a:r>
              <a:r>
                <a:rPr lang="en-US" sz="2400" b="1" dirty="0" smtClean="0">
                  <a:solidFill>
                    <a:srgbClr val="008000"/>
                  </a:solidFill>
                </a:rPr>
                <a:t> -</a:t>
              </a:r>
              <a:r>
                <a:rPr lang="el-GR" sz="2400" b="1" dirty="0" smtClean="0">
                  <a:solidFill>
                    <a:srgbClr val="008000"/>
                  </a:solidFill>
                </a:rPr>
                <a:t> </a:t>
              </a:r>
              <a:r>
                <a:rPr lang="en-US" sz="2400" b="1" dirty="0" smtClean="0">
                  <a:solidFill>
                    <a:srgbClr val="008000"/>
                  </a:solidFill>
                  <a:latin typeface="Symbol" pitchFamily="18" charset="2"/>
                </a:rPr>
                <a:t>s</a:t>
              </a:r>
              <a:r>
                <a:rPr lang="en-US" sz="2400" b="1" dirty="0" smtClean="0">
                  <a:solidFill>
                    <a:srgbClr val="008000"/>
                  </a:solidFill>
                </a:rPr>
                <a:t>*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63415" y="6480533"/>
              <a:ext cx="2790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Wavelength (nm)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2947138" y="4919731"/>
              <a:ext cx="1586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Absorption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Types of Molecular Transitions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01520" y="1924620"/>
            <a:ext cx="4083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Metal Centered (MC)</a:t>
            </a:r>
          </a:p>
          <a:p>
            <a:pPr algn="ctr"/>
            <a:r>
              <a:rPr lang="en-GB" sz="2400" dirty="0" smtClean="0">
                <a:sym typeface="Symbol" pitchFamily="18" charset="2"/>
              </a:rPr>
              <a:t></a:t>
            </a:r>
            <a:r>
              <a:rPr lang="en-GB" sz="2400" baseline="-25000" dirty="0" smtClean="0">
                <a:sym typeface="Symbol" pitchFamily="18" charset="2"/>
              </a:rPr>
              <a:t>max</a:t>
            </a:r>
            <a:r>
              <a:rPr lang="en-GB" sz="2400" dirty="0" smtClean="0">
                <a:sym typeface="Symbol" pitchFamily="18" charset="2"/>
              </a:rPr>
              <a:t> </a:t>
            </a:r>
            <a:r>
              <a:rPr lang="en-US" sz="2400" dirty="0" smtClean="0"/>
              <a:t>200 –800 nm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3445380" y="1194524"/>
            <a:ext cx="2238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[Co(H</a:t>
            </a:r>
            <a:r>
              <a:rPr lang="en-US" sz="3200" b="1" baseline="-25000" dirty="0" smtClean="0"/>
              <a:t>2</a:t>
            </a:r>
            <a:r>
              <a:rPr lang="en-US" sz="3200" b="1" dirty="0" smtClean="0"/>
              <a:t>O)</a:t>
            </a:r>
            <a:r>
              <a:rPr lang="en-US" sz="3200" b="1" baseline="-25000" dirty="0" smtClean="0"/>
              <a:t>6</a:t>
            </a:r>
            <a:r>
              <a:rPr lang="en-US" sz="3200" b="1" dirty="0" smtClean="0"/>
              <a:t>]</a:t>
            </a:r>
            <a:r>
              <a:rPr lang="en-US" sz="3200" b="1" baseline="30000" dirty="0" smtClean="0"/>
              <a:t>2+</a:t>
            </a:r>
            <a:endParaRPr lang="en-US" sz="3200" b="1" baseline="30000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1850" y="3236351"/>
            <a:ext cx="1519512" cy="193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6204536" y="5162224"/>
            <a:ext cx="27312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C00CC"/>
                </a:solidFill>
              </a:rPr>
              <a:t>MMCT</a:t>
            </a:r>
          </a:p>
          <a:p>
            <a:pPr algn="ctr"/>
            <a:r>
              <a:rPr lang="en-GB" sz="2400" dirty="0" smtClean="0">
                <a:sym typeface="Symbol" pitchFamily="18" charset="2"/>
              </a:rPr>
              <a:t></a:t>
            </a:r>
            <a:r>
              <a:rPr lang="en-GB" sz="2400" baseline="-25000" dirty="0" smtClean="0">
                <a:sym typeface="Symbol" pitchFamily="18" charset="2"/>
              </a:rPr>
              <a:t>max</a:t>
            </a:r>
            <a:r>
              <a:rPr lang="en-GB" sz="2400" dirty="0" smtClean="0">
                <a:sym typeface="Symbol" pitchFamily="18" charset="2"/>
              </a:rPr>
              <a:t> </a:t>
            </a:r>
            <a:r>
              <a:rPr lang="en-US" sz="2400" dirty="0" smtClean="0"/>
              <a:t>300 –800 nm</a:t>
            </a:r>
            <a:endParaRPr lang="en-US" sz="2400" dirty="0"/>
          </a:p>
        </p:txBody>
      </p:sp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867250" y="3536520"/>
          <a:ext cx="1268483" cy="1459222"/>
        </p:xfrm>
        <a:graphic>
          <a:graphicData uri="http://schemas.openxmlformats.org/presentationml/2006/ole">
            <p:oleObj spid="_x0000_s139301" name="CS ChemDraw Drawing" r:id="rId5" imgW="1462770" imgH="1682100" progId="ChemDraw.Document.6.0">
              <p:embed/>
            </p:oleObj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45734" y="5147719"/>
            <a:ext cx="27312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MLCT</a:t>
            </a:r>
          </a:p>
          <a:p>
            <a:pPr algn="ctr"/>
            <a:r>
              <a:rPr lang="en-GB" sz="2400" dirty="0" smtClean="0">
                <a:sym typeface="Symbol" pitchFamily="18" charset="2"/>
              </a:rPr>
              <a:t></a:t>
            </a:r>
            <a:r>
              <a:rPr lang="en-GB" sz="2400" baseline="-25000" dirty="0" smtClean="0">
                <a:sym typeface="Symbol" pitchFamily="18" charset="2"/>
              </a:rPr>
              <a:t>max</a:t>
            </a:r>
            <a:r>
              <a:rPr lang="en-GB" sz="2400" dirty="0" smtClean="0">
                <a:sym typeface="Symbol" pitchFamily="18" charset="2"/>
              </a:rPr>
              <a:t> </a:t>
            </a:r>
            <a:r>
              <a:rPr lang="en-US" sz="2400" dirty="0" smtClean="0"/>
              <a:t>300 –1000 nm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3163984" y="5155157"/>
            <a:ext cx="27312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8000"/>
                </a:solidFill>
              </a:rPr>
              <a:t>LMCT</a:t>
            </a:r>
          </a:p>
          <a:p>
            <a:pPr algn="ctr"/>
            <a:r>
              <a:rPr lang="en-GB" sz="2400" dirty="0" smtClean="0">
                <a:sym typeface="Symbol" pitchFamily="18" charset="2"/>
              </a:rPr>
              <a:t></a:t>
            </a:r>
            <a:r>
              <a:rPr lang="en-GB" sz="2400" baseline="-25000" dirty="0" smtClean="0">
                <a:sym typeface="Symbol" pitchFamily="18" charset="2"/>
              </a:rPr>
              <a:t>max</a:t>
            </a:r>
            <a:r>
              <a:rPr lang="en-GB" sz="2400" dirty="0" smtClean="0">
                <a:sym typeface="Symbol" pitchFamily="18" charset="2"/>
              </a:rPr>
              <a:t> </a:t>
            </a:r>
            <a:r>
              <a:rPr lang="en-US" sz="2400" dirty="0" smtClean="0"/>
              <a:t>300 –1000 nm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3914073" y="4137106"/>
            <a:ext cx="1193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MnO</a:t>
            </a:r>
            <a:r>
              <a:rPr lang="en-US" sz="2800" baseline="-25000" dirty="0" smtClean="0"/>
              <a:t>4</a:t>
            </a:r>
            <a:r>
              <a:rPr lang="en-US" sz="2800" baseline="30000" dirty="0" smtClean="0"/>
              <a:t>-</a:t>
            </a:r>
            <a:endParaRPr lang="en-US" sz="2800" baseline="30000" dirty="0"/>
          </a:p>
        </p:txBody>
      </p:sp>
      <p:sp>
        <p:nvSpPr>
          <p:cNvPr id="12" name="Rectangle 11"/>
          <p:cNvSpPr/>
          <p:nvPr/>
        </p:nvSpPr>
        <p:spPr>
          <a:xfrm>
            <a:off x="2667000" y="914400"/>
            <a:ext cx="3810000" cy="2209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90951" y="1056068"/>
            <a:ext cx="2099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Focus on Metal Centered Transitions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Colors of Metal Ions</a:t>
            </a: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693" y="932310"/>
            <a:ext cx="8611290" cy="277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41966" y="3824585"/>
            <a:ext cx="241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Alexandrite</a:t>
            </a:r>
            <a:endParaRPr lang="en-US" sz="2400" b="1" u="sng" dirty="0"/>
          </a:p>
        </p:txBody>
      </p:sp>
      <p:pic>
        <p:nvPicPr>
          <p:cNvPr id="149510" name="Picture 6" descr="Image 1-compa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3095" y="4442719"/>
            <a:ext cx="5190185" cy="207810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96941" y="5019293"/>
            <a:ext cx="15792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Cr</a:t>
            </a:r>
            <a:r>
              <a:rPr lang="en-US" sz="2400" baseline="30000" dirty="0" smtClean="0"/>
              <a:t>3+ </a:t>
            </a:r>
            <a:r>
              <a:rPr lang="en-US" sz="2400" dirty="0" smtClean="0"/>
              <a:t>doped </a:t>
            </a:r>
          </a:p>
          <a:p>
            <a:pPr algn="ctr"/>
            <a:r>
              <a:rPr lang="en-US" sz="2400" dirty="0" smtClean="0"/>
              <a:t>BeAl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2" descr="Image 6-full wh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0501" y="792163"/>
            <a:ext cx="3797299" cy="167986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-25758" y="6418515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http://www.chemistry-blog.com/2013/08/22/alexandrite-effect-not-all-white-light-is-created-equal/</a:t>
            </a:r>
            <a:endParaRPr lang="en-US" sz="1600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Colors of Metal 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7200" y="1282700"/>
            <a:ext cx="313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Uniform White Light</a:t>
            </a:r>
            <a:endParaRPr lang="en-US" sz="2000" dirty="0"/>
          </a:p>
        </p:txBody>
      </p:sp>
      <p:pic>
        <p:nvPicPr>
          <p:cNvPr id="370692" name="Picture 4" descr="Image 7- sunl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2401" y="2725737"/>
            <a:ext cx="3938864" cy="176171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807200" y="3274953"/>
            <a:ext cx="313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Sunlight</a:t>
            </a:r>
            <a:endParaRPr lang="en-US" sz="2000" dirty="0"/>
          </a:p>
        </p:txBody>
      </p:sp>
      <p:pic>
        <p:nvPicPr>
          <p:cNvPr id="370694" name="Picture 6" descr="Image 8-Candle l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9700" y="4602164"/>
            <a:ext cx="4025900" cy="176919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807200" y="5105400"/>
            <a:ext cx="313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Candle Light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616704" y="871533"/>
            <a:ext cx="15792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Cr</a:t>
            </a:r>
            <a:r>
              <a:rPr lang="en-US" sz="2400" baseline="30000" dirty="0" smtClean="0"/>
              <a:t>3+ </a:t>
            </a:r>
            <a:r>
              <a:rPr lang="en-US" sz="2400" dirty="0" smtClean="0"/>
              <a:t>doped </a:t>
            </a:r>
          </a:p>
          <a:p>
            <a:pPr algn="ctr"/>
            <a:r>
              <a:rPr lang="en-US" sz="2400" dirty="0" smtClean="0"/>
              <a:t>BeAl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-30996" y="1962404"/>
            <a:ext cx="28860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~400 nm = 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A</a:t>
            </a:r>
            <a:r>
              <a:rPr lang="en-US" sz="2000" baseline="-25000" dirty="0" smtClean="0"/>
              <a:t>2g</a:t>
            </a:r>
            <a:r>
              <a:rPr lang="en-US" sz="2000" dirty="0" smtClean="0"/>
              <a:t> to 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T</a:t>
            </a:r>
            <a:r>
              <a:rPr lang="en-US" sz="2000" baseline="-25000" dirty="0" smtClean="0"/>
              <a:t>1g</a:t>
            </a:r>
            <a:r>
              <a:rPr lang="en-US" sz="2000" dirty="0" smtClean="0"/>
              <a:t> </a:t>
            </a:r>
          </a:p>
          <a:p>
            <a:pPr algn="ctr"/>
            <a:r>
              <a:rPr lang="en-US" sz="2000" dirty="0" smtClean="0"/>
              <a:t>~600 nm = 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A</a:t>
            </a:r>
            <a:r>
              <a:rPr lang="en-US" sz="2000" baseline="-25000" dirty="0" smtClean="0"/>
              <a:t>2g</a:t>
            </a:r>
            <a:r>
              <a:rPr lang="en-US" sz="2000" dirty="0" smtClean="0"/>
              <a:t> to 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T</a:t>
            </a:r>
            <a:r>
              <a:rPr lang="en-US" sz="2000" baseline="-25000" dirty="0" smtClean="0"/>
              <a:t>2g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upload.wikimedia.org/wikipedia/commons/thumb/f/f0/Ruby_gem.JPG/160px-Ruby_g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8077" y="563856"/>
            <a:ext cx="2702103" cy="233056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535309" y="768759"/>
            <a:ext cx="2837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Ruby</a:t>
            </a:r>
          </a:p>
          <a:p>
            <a:r>
              <a:rPr lang="en-US" sz="2400" dirty="0" smtClean="0"/>
              <a:t>~1% Cr</a:t>
            </a:r>
            <a:r>
              <a:rPr lang="en-US" sz="2400" baseline="30000" dirty="0" smtClean="0"/>
              <a:t>3+ </a:t>
            </a:r>
            <a:r>
              <a:rPr lang="en-US" sz="2400" dirty="0" smtClean="0"/>
              <a:t>doped Al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3</a:t>
            </a:r>
            <a:endParaRPr lang="en-US" sz="2400" baseline="30000" dirty="0"/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2259" y="2614016"/>
            <a:ext cx="6600505" cy="305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Colors of Metal 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4535309" y="1627267"/>
            <a:ext cx="3157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Absorbs yellow-green region</a:t>
            </a:r>
          </a:p>
          <a:p>
            <a:r>
              <a:rPr lang="en-US" sz="2000" dirty="0" smtClean="0"/>
              <a:t>Emits red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1213956" y="5841179"/>
            <a:ext cx="6682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Most expensive ruby (1.6 cm</a:t>
            </a:r>
            <a:r>
              <a:rPr lang="en-US" sz="2400" baseline="30000" dirty="0" smtClean="0">
                <a:solidFill>
                  <a:srgbClr val="FF0000"/>
                </a:solidFill>
              </a:rPr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) = $6.7 million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Al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O</a:t>
            </a:r>
            <a:r>
              <a:rPr lang="en-US" sz="2400" baseline="-25000" dirty="0" smtClean="0">
                <a:solidFill>
                  <a:srgbClr val="FF0000"/>
                </a:solidFill>
              </a:rPr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 (1.5 cm</a:t>
            </a:r>
            <a:r>
              <a:rPr lang="en-US" sz="2400" baseline="30000" dirty="0" smtClean="0">
                <a:solidFill>
                  <a:srgbClr val="FF0000"/>
                </a:solidFill>
              </a:rPr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)  =  ~$500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6"/>
          <p:cNvGraphicFramePr>
            <a:graphicFrameLocks noGrp="1" noChangeAspect="1"/>
          </p:cNvGraphicFramePr>
          <p:nvPr>
            <p:ph/>
          </p:nvPr>
        </p:nvGraphicFramePr>
        <p:xfrm>
          <a:off x="2158126" y="852424"/>
          <a:ext cx="4703725" cy="5471104"/>
        </p:xfrm>
        <a:graphic>
          <a:graphicData uri="http://schemas.openxmlformats.org/presentationml/2006/ole">
            <p:oleObj spid="_x0000_s133157" name="Image" r:id="rId3" imgW="2750381" imgH="3200406" progId="">
              <p:embed/>
            </p:oleObj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Absorption Spectra of Metal 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87957" y="6319061"/>
            <a:ext cx="1094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Energy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281247" y="3305122"/>
            <a:ext cx="1320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Intensity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Outline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22" name="Content Placeholder 4"/>
          <p:cNvSpPr>
            <a:spLocks noGrp="1"/>
          </p:cNvSpPr>
          <p:nvPr>
            <p:ph idx="1"/>
          </p:nvPr>
        </p:nvSpPr>
        <p:spPr>
          <a:xfrm>
            <a:off x="228600" y="866098"/>
            <a:ext cx="6096896" cy="558917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Absorption spectroscopy</a:t>
            </a:r>
            <a:endParaRPr lang="en-US" dirty="0" smtClean="0"/>
          </a:p>
          <a:p>
            <a:r>
              <a:rPr lang="en-US" dirty="0" smtClean="0"/>
              <a:t>Types of transitions</a:t>
            </a:r>
          </a:p>
          <a:p>
            <a:pPr lvl="1"/>
            <a:r>
              <a:rPr lang="en-US" dirty="0" smtClean="0"/>
              <a:t>atomic</a:t>
            </a:r>
          </a:p>
          <a:p>
            <a:pPr lvl="1"/>
            <a:r>
              <a:rPr lang="en-US" dirty="0" smtClean="0"/>
              <a:t>molecular</a:t>
            </a:r>
            <a:endParaRPr lang="en-US" dirty="0" smtClean="0"/>
          </a:p>
          <a:p>
            <a:r>
              <a:rPr lang="en-US" dirty="0" smtClean="0"/>
              <a:t>d-d transitions</a:t>
            </a:r>
            <a:endParaRPr lang="en-US" dirty="0" smtClean="0"/>
          </a:p>
          <a:p>
            <a:r>
              <a:rPr lang="en-US" dirty="0" smtClean="0"/>
              <a:t>Transition moment</a:t>
            </a:r>
            <a:endParaRPr lang="en-US" dirty="0" smtClean="0"/>
          </a:p>
          <a:p>
            <a:r>
              <a:rPr lang="en-US" dirty="0" smtClean="0"/>
              <a:t>Microstates</a:t>
            </a:r>
            <a:endParaRPr lang="en-US" dirty="0" smtClean="0"/>
          </a:p>
          <a:p>
            <a:r>
              <a:rPr lang="en-US" dirty="0" smtClean="0"/>
              <a:t>Correlation diagrams</a:t>
            </a:r>
            <a:endParaRPr lang="en-US" dirty="0" smtClean="0"/>
          </a:p>
          <a:p>
            <a:r>
              <a:rPr lang="en-US" dirty="0" smtClean="0"/>
              <a:t>Tanabe-Sugano diagrams</a:t>
            </a:r>
            <a:endParaRPr lang="en-US" dirty="0" smtClean="0"/>
          </a:p>
          <a:p>
            <a:r>
              <a:rPr lang="en-US" dirty="0" smtClean="0"/>
              <a:t>Selection rules</a:t>
            </a:r>
            <a:endParaRPr lang="en-US" dirty="0"/>
          </a:p>
        </p:txBody>
      </p:sp>
      <p:sp>
        <p:nvSpPr>
          <p:cNvPr id="696322" name="AutoShape 2" descr="data:image/jpeg;base64,/9j/4AAQSkZJRgABAQAAAQABAAD/2wCEAAkGBxAPEBAPEBAQDxAPEA8PDw0MDw8NDA8NFREWFhQRFBQYHCggGBolGxQUITEhJSkrLi4uFx8zOD8sNygtLisBCgoKDg0OGhAQGiwcHBwsLCwsLCwsLCwsLCwsLCwsLCwsLCwsLCwsLCwsLCwsLCwsLCwsLCwsLCwsLCwsLCwsLP/AABEIALYBFAMBEQACEQEDEQH/xAAcAAEAAQUBAQAAAAAAAAAAAAAAAQIDBAUGBwj/xAA4EAACAQMCAwYEBQMDBQAAAAAAAQIDBBEFEiExUQYHE0FhcSKBobEUMpHB8FJi0SNCwhUkQ3KC/8QAGwEBAAIDAQEAAAAAAAAAAAAAAAECAwQFBgf/xAA1EQEAAgIBAgQEBAUDBQEAAAAAAQIDEQQSIQUiMVETQWFxIzJCgRShseHwM5HRJENicvEV/9oADAMBAAIRAxEAPwDw0AAAAAAAAAAAAAAABIEAAAAAAAAAAAAAAAAAAAAAAAAAAAAAAAAAAAAAAEpAVNEIUEpAAAAAAAAAAAAAAAAAAAAAAAAAAAAAAAAAAAAJSAyqVu8bscDHa8b0dMzG1uoi0KQsFlwAAAqiiJWiFJKoAAAAAAAAAAAAAAAAAAAAAAAAAAAAAA2WkadKvNRS5viYM2WMddr4sc5Lah2PaHRVbWkXji3FZOXx805Mzo8rDGPD2cJXOxVyIY5dcAAAMi3hkpedM2ONqK0MMms7VvXS0WYwAAAAAAAAAAAAAAAAAAAAAAAAAAAGRa0HOSS8ytrREbRrc6h6r2H0FQw2uLOFy803l2uLhikMzvVpqFvSj1n+xTgR+KjxC34P7vHrg79XEqxy64AAAbPR6O+WDW5FumNt/h067aZOtae6fHBi42aLM/N4007tIbzkoArhHJEzpeleqUTjgROy9emVJKgAAAAAAAAAAAAAAAAAAAAABXThlkSiZdn2U0jLU5L2Oby83yhu8XD+qXrfZ21Swci3eXVjtDmu+N4hRj/c39Db4EfiS0OfP4Mfd4zcPid2rl19FkssAAAHU9hbTxa2McuJyvE8nRjdzwenVeZ9nV9sdKXguSXJHK8P5H4mnX52KMmKZj5PLZrDZ6mPR460alSSq2ehWbrVFBc28GtycnRXbr+Fcf4t+7J7SaNUtpJSTWVlPyZTi8iMkLeJ8X4c7r6NGbjjAAAAAAAAAAAAAAAAAAAAAJQG30SxdSaWOHma+bJ01Tjr12eo6LZqKSwcTJbcuzirqHb6MkjBvuzz6PPu+KvmpSh0i2b/AIfHmtLmeIzqlYeS1uZ2oc+votkroCAAB6b3S6duU6mOb2r9zznjV+q9ccPR+Fx8PBN5+btu09hmjNdYv7HIxROHLDpYr9dZq8DvIYnJdG/ue3xzusS8hnjV5hYLsLr+7aCleU89Tm+Jfkeh8F/Jkn6PXO9DstGvZeJCPx047lhceXFGpT8G8Wj0n1VxZfjxbFb9nzvUjhtHcidw4eSnTaYUEqAAAAAAAAAAAAAAAAAAAAXaEMsiZVl3nZWxwk8czlcrJudN7jU13d3ZwSRzbOlVuNLuczwUleO7zzvWnm5x0po6Xh/5Z+7k+JT5qx9HmdbmdeGnT0WyyyAgAlIJiHv/AHYaZ4dpT4cZLL93xPIcvJ8TkWt7dnpbfhYKU+m2/wBeoZpy+Zq5PSJ9pZeHfzvm/W4ba9VdJy+57LjTvFWfo4HOrrNaPqwDO03TdgrjZdU3/cjn+IV3jeh8Cndr094fTUnGtauL45h+xpzPViampxcjf1fLPa6x8C7rU8YSnLHs3k6XEv1Y4YvEcfTk3HzaU2nOAAAAAAAAAAAAAAAAAAAA2el0cyRiyW1CKxuXpOhUsRRxc07l1cNezcXFxtWDXiNtmZ1DI0G4+NEXjsUnu5XvOh/3OetNfdm9wJ8s/dzfEvzx9nmtwuJ16z2adPRYLrICADIsKW+pCH9Uor6mPLbppM+zPx6deStfeX1D2WtVToQj0ijxtPN39+7t863n17K9ah8M/YZY8sp4lvND5r7Vw23dZf3s9VwZ3gq5vica5FmnNxzmx0KvsrQl6r7mvya9WOXV8Hy9HJj6vpPRL/NGnx5xRwotMRp0+Xg/Fl4z3t2u28c1/vin80dPw+3lmGl4jXeOtnAnScQAAAAAAAAAAAAAAAAAAFVNcQiXRaJS4pmrnnsyYY7u802W2Psjk5PV1cfos3VzlkVqrezN0SviaK5I7Jx27sXvHpZnSn/VBr9DNwp9Ya3iEb1Ly++hhs7GOeznY5YZlXQAA3nYy38S9orpLP6Gj4jfo49pdHwunVyI+j6d0yG2nFdEjzNOza5E7vKxqizGXsxk7xP2ZOP2mHzb24hi9re+T0nhk749Wp4tH/US586Dlr9nLE4+6KZI3WWzw7dOes/V7lpd/ttqTz5R+x521e8w9jyaeaZcr3qx3xpVV7fQ3eBOrTDk82u8P2eYHYebAAAAAAAAAAAAAAAAAABet1xIlWzqdHhhI0s0tjE6Tx9sTQmu5b8W1DE8TJbTDNmfp9TDRjvBS3dsu1kfFtoT84P6FePPTdflR1Y/s8v1alhnYxS49Z1Zp2bLMgAB2ndbbb7zd/TH7nH8ZtrDFfeXZ8Ir5r29ofRFvwgcQv8AmY1xxT+YZsfaXzt3jU9t9P1SZ3/CJ3x4a/i8fixPvEOVOo5C5QfxR90Vt6MuGdZK/d6jRu8WtP8A9V9jiTTzvbZp3Tax2ln49ipc3D9jLx46crmZfNjmHmUlxOw8zaNSgKgAAAAAAAAAAAAAAAABlWi4kSpb1dPp7wkaWVs4mbVr+RrRVsTZNKWSLQx7bG3eDFKIlt41PEozpvzRj1q0S2InqrMOC1m34P04HTxW7uNk8tnL1Fhm8zxO4UhKQPTO521zKpUx5pHn/GL7vSr0Hhtenj3t7va6MvhOWxWjzJhRymydE31L5+72KG29z1j+7O34PP4do9pV8V79FveHDnYcZXR/MvdEW9GTD/qR93duti3ivQ5c1872eftSFzTa3iUKtJ9Hgm9em8S51J3Ew4O6htk10bOnE7h5/PXpvKySwgAAAAAAAAAAAAAAAABmWZEqT6ugt54RqXhsUlU6pj6V5llW0jFeEbbehyMEomV+hX2sTXcL0u1eqUE3JdeKNjFLS5dfm4jUKO2TOlSdwrhturFLMwEva+6ey2Wym1+ZuR5bn36+V/6w9Ngr0cWse/d6LSn5GtpgtDa0Y4SXobFYjWmlady8J78LXbcU59co3/Cp1e9f3Zub5uNjt7dnmDO24yqj+aPuitvSWXD/AKlfu7CrU/00vQ0Zjzbez5P5Y+zG0i52zx5PgZctN1celtWafXqW2rJ9Xk2MU7pDmc2vn21pdpAAAAAAAAAAAAAAAAABl2jIY7ercU58DBaO7NWeyYzKTC22bbTMN4TEt7ZSyjUsiU3KxxL07qdWmPUnuwZIjSuXzVc72issfElzNzBf5NDDfpvpzbNl0F20oupOEFzlJRXzZTJaK1m0/Jlw0m94rHzfR/ZqxVC2pw6RS+h4+tuu1rz+qXps8xExSPl2bWlLiZtbYLR2bSnX4pCZ1LStj7beW9+9rmFOp0a+pu8C2uTMe8L5I6uHP/jLxRnoHFV0F8Ufdfcrb0llwR+JX7w6S/njavQ1qxt6/nz0xEfRr6NTEsmxMbq41J8yNa+LEhhjtpq82O7UF3OAAAAAAAAAAAAAAAAADItpcQx3bOE+BjtHdes9kxmUmFtsu3qGK8LQ32m1eRp5IS2VzDMTHSWGzUTeGbKu1+4tVWovqkK26bOfnjpncOBvaDhNr1OlWdxtv4b9ddum7s9IdzeRk18NL4n03eRzPFc3Ti6I9bdnb8Lx+ecs+lf6vemlFYXkjhVjTfjcztTQfEvj7ytf0XozxJP1Esc17Oa717Tx7OeOcY5Xy4mXDfoz0t+yMNOrDkp9Hzwz1Lz0r1jHNSC9UUyTqstnhU6s9I+rfagsv2Rhp2h6nnx1X7fKGvgviM/ycikfiQv6lQaisox4LxNtJ8SwTWNtIzPMalwkEAAAAAAAABIDADADaxs0na+hG06VeDIjqhPRKPCfQdUHTKulBpk9UK2rLYQTE6VrEqlFlOy+pX6KZjsmIluNPk8o1MkLxDpreO6Jqb1Kl6NbfWjTM9bMHTK/okXu2vzF5Yc2PcOd7ZaO6dRtLg+KNzj5d10w8OZi3RLvu63S1bWnjTWJVfi9ceRwfEORF88zPpXt+723HwzjwVp87d5dXK7ycm3Kmfk2ow6ZtmsrJv4J8u2vlXZImJUiVrWbXxaEotZTi/sRl307j5d08e8VyPm3WdLlQr1Kb4bZPHt5HpuPyIyYotDj8vjzjy2qq0u32y3vy5F726o02/C6Vpk+Jb5NrGjKUZPqYuqInTvVrOTHa0/Ni6dab6qj6mXJfVHL4VOvPpue0tJKMYcmkaXDiYvMul41r4cVcjUtDrXn5vH9ELbtmYus+Gp/DsdcI6JQ6DJ6oR0SocH0J3COmVJKAABneGjB1SzdMG1Dcp1CMInco1BtQ3KdQlRRG5NQlYCVe4rpKHIkQmEMilIyV7wppc3ETCdLkJmOYS2FpVwzBeF4h02mXHI0rwma7Z9zBSRSLaYZowbX4KifqXm24VtSNOg1zSVc06bSzlrL9Ctcs0iZhqcfHH8TWPqzFUUIxpR4KCSwefvWZtMy+h1xxPdco1MmG0F6um02nmK9Tq4/Lij6uPyLasv3VPCK19WLHbcrtnKNWk45WVkzUmLR2UyxbHk28j70ezTz+JprguE8Ly6mzwM3wb/Ct6T6f8Njk4/4jHF4/NX1+zzulJxa5NLyO31xr0aGK00tG+8NnHUMwccJGvrVtuz/APp/hzSK6YFCvOnNTim2nk2ZvS0alyMOTJhy/EiNtjqWsKtBJ02pLm/IwY6dNt7djm+JYs+Hpmk9TSOo+hvxkq8xasqN3oYb6meyY2q8X0MfSv1fRTOefLBMRpW1t/JSok7U7qXRRPUdKl0ET1o6UeAT1o6F7JRkRuGkGQlBIASQJQSZQOwpDQv0X6E19SYXJP0LzCFUJGOVtMu3kYbLxDe6dU4o07wv0ujpPMTWtpE0YtWCi84ZavdjtXUOw7P3MJ0traylwyR0T6OfbJXHeLezQ3Wp0qdSUJTinnzkkaubh2nvEPYeG+I4s2PXVG/u2Flc05NOMk16PJz5w2ie7pW7x27uw0u5i0uPobcXjJHb5OHycVok1a4W3gUyz0VmTjY533c/SvHB5T90aOLJak7h1bYYvGpZX4ynVi6dVZhNYeTfrmi35vT39mvOC1J6qesPKO2nY+dnU301voVOMJLlH0Z2+Pydx03nv7+7n5uPvz44+8ezm/wM1jKxnobHxqz6MMce2+8MqniC6mKfM3I1jjSxVqZ8jJWumte21ucItZ5MvWbbYrVrrbFeDJ3a/baG/QIlalLBeIYrSlMhBkBkkRkaQp3E6NmWBOCEmQG4aNgNgSqwQJS9QldprHmKz3Tpfb/mDLaERsj/ADkY5Xhfpy9fsYpj6L9/ds7Gq01x+3+DBeu/ktH3dRZVMpcX9P8ABo5o0tr6smrn+r6IxV+yJ37s3R77ZLDksesUZPT0aefD1R3/AKNd2w0yjW/1FGnJ+eFKLT9WpGeuW9ff/P2YuDixxfp1H8/+XH09HjnMUk15xqOL+sWTPKn5/wBP7w9DXhR61/r/AGlk06VeH5Lm6g15QrOS/RziY5vjn1pWf2/tK/8AD3j0tb/ff9ZhnUJ388JahWfpUpbnj5yaf6mHJPH9bYo/3ZKcfP8Apyfy/wDqqo9ThnF0ml5ypRX/ABZSI4dv+3/P+7JOPmV/XH+39mNPVdQX/npy/wDmK/4GauDi+kVmP8+6k5eXH6o/z9kVu02pOlKlKdCdN+U4JtPquhmpg48doiWvbJyN9Xl20X4m5WcOHHqsmx8PDPu1/i8iPZjz/ESeXt+SyZI+FDHNuRPseHV88foh1Y1enP7/AMlUqcmuL+afMRasekInHln81lh0ccXx9y/VtX4fT3lYq1fJF61Yb5PlDHzlmRg2uJlVkhIBAFGSyqFMaNp3jRtG5jRtKkNJ2ncRo2lSI0naHV9CelHUmNRfxiYki0LkKhNKbsmb6helVfobF6x6MdbyoVZ/zoY+hb4kq6dV59CJodcsihXa837kTjiPVXrs6LSrpv8A3P2OZnp39GWLT7t7tclnLya8ajsrMzve2mv6tSPnjrh4ybeKtWHJNrRpFvrUYQalFttYzuzn0x5GWePN+22CmsHm6e7S3+q1IybprEWnjPF+5EcKsfmdLF4rkntEaa//AKlXaW2rJyb4xSS9eZb4GOJ717Mv8XmmI6bztlW+t3dGUJt5SaTU1F7k354Md+LgyRMQzU53JxTFp9Hddnu1dC4xCe2lVctqptuW/wBYvBweX4dkxd696+7ucbxDHn7b6beze1dOpVvzQj7tcTQrnvj9Jbd4jXmjbQdrNCp20FVpSbTaUoPjjPmmdPh8m2W3Rbv9Whkr5ZtEa042dZc+P8+R1orLnzeFavElyfzaI+FMp+PEQsTud3JF4x6Y7ZtsarU/iMtasFrsOrXzyM1aaat8sz6MfmZGFcjErMrRC5GJXa8QnaRtOjANIwTtGllF2NOCEsqxoxm9suGTFltNe8NjBjredSyqnZ+q/wAmJIxRzKfq7M9vDcn6e7X3NlUpfmhJfLgbFMtL+ktPJx8mP80LEWXliTnIDA2aRFEkMihSx8TNvDj1HVZivPfUJk0RM7lMQpdSJHZJ4voRNvY0rp1mYb7svE6bKxvWmjWyYtnU7XSLqNRJZOdek1ktO4X9U0dyjmKb9jJhyTDWteIcTqNCUG08rojqY7wtWYt81Nrb16jitslCTw5uLcEicmfDETv19m9h4ea9o1uIn5/JlzjZwptwq7asW/zQklLHTBz70zzb8u6z9XTr/DUp2tq0fRpLi8jOSlLL85Iz0xTWNQ0cmet7bl1egxt60lOLp06kKaals+LdjHPJyeVOXHGp3MTLt8SMGSYtXUTEezJ0y8la3MvGuXUpyTaecxz8+RizYoz4Y6KamF8dpxZZjJfcSntZ2ppVKbpU/jb8+g4Hh9626rdmPmc7FWk0p3mXG0KjSWf2Ozavdx6WmI7q5TI0tNlqrcJFopMsdssQwqlVv0M8V01rXmVtFlFyMSsytELsYFJlkiqvaRtbQBAEEoWMl2JO4GyM2uKImIlMWmJ7Ntp+uTpc+KNXLxK3dDB4hfH6sy81yFZYcUYMfEtjntLYy8+mWNTDS3Ox8jep1R6uZk6J9GI0ZWCYMhBktXtPclddTJs3y9TFFNSowjH1LdJwITpOR2DcyOx3VxqNEdjUtlYatOk00zDfDWyJiXcaH21pJKNX9TW/hdT2aXIrfXZru02u2tR5pxz9DN8K0R7HBi9bbvDQvtHNLbBKMeiMX8LTe57y9HXxG9a6r2hrLm7dRJNcE21jhxZmiuvRrZM/XGphiqmW214hk0ZuPJ49jHaIn1Za2vHp2TUbfOTZEaj0WmJn1nYoobTERBkJ2t1KmC0VY7WY0mZYhhmVHMlVciisrRC7BFZlkiF1FGSEsJUslCAhBKFguwASnAEARklCmTJglCYQZBtWkQlOwjaTA2hKihuUp2ojciVBDqlKpU0R1SKvDRHVIqjBDqlGlaporN5WiE+EivVK+lNSCRNZ2WjSlssnakk2ZBtJCUSqYRMQrNtMeUsmSIYpnajmSqrSIWhXErK0LsSsrwqIWAIbAglCMh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96324" name="Picture 4" descr="http://sciencedemo.org/wp-content/uploads/2014/01/Flame-colou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39" y="5008530"/>
            <a:ext cx="2424112" cy="1601820"/>
          </a:xfrm>
          <a:prstGeom prst="rect">
            <a:avLst/>
          </a:prstGeom>
          <a:noFill/>
        </p:spPr>
      </p:pic>
      <p:pic>
        <p:nvPicPr>
          <p:cNvPr id="696326" name="Picture 6" descr="http://sciencenotes.org/wp-content/uploads/2013/05/FireworkChemistr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5438" y="806323"/>
            <a:ext cx="3252787" cy="1967847"/>
          </a:xfrm>
          <a:prstGeom prst="rect">
            <a:avLst/>
          </a:prstGeom>
          <a:noFill/>
        </p:spPr>
      </p:pic>
      <p:pic>
        <p:nvPicPr>
          <p:cNvPr id="696328" name="Picture 8" descr="http://0.tqn.com/y/chemistry/1/L/n/b/waltcoloredfi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0600" y="3000375"/>
            <a:ext cx="1776242" cy="1817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Electronic Transitions</a:t>
            </a:r>
          </a:p>
        </p:txBody>
      </p:sp>
      <p:grpSp>
        <p:nvGrpSpPr>
          <p:cNvPr id="3" name="Group 37"/>
          <p:cNvGrpSpPr/>
          <p:nvPr/>
        </p:nvGrpSpPr>
        <p:grpSpPr>
          <a:xfrm>
            <a:off x="644570" y="817577"/>
            <a:ext cx="3645934" cy="2133600"/>
            <a:chOff x="3517153" y="3878833"/>
            <a:chExt cx="4491367" cy="3081070"/>
          </a:xfrm>
        </p:grpSpPr>
        <p:pic>
          <p:nvPicPr>
            <p:cNvPr id="4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80711" y="3878833"/>
              <a:ext cx="4004188" cy="2353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6581112" y="6168980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400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70628" y="6173273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300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47264" y="617756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200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00182" y="617559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500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11023" y="617559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63414" y="6590572"/>
              <a:ext cx="2790413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Wavelength (nm)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2845339" y="4880762"/>
              <a:ext cx="1798601" cy="454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Symbol" pitchFamily="18" charset="2"/>
                </a:rPr>
                <a:t>e</a:t>
              </a:r>
              <a:endParaRPr lang="en-US" dirty="0">
                <a:latin typeface="Symbol" pitchFamily="18" charset="2"/>
              </a:endParaRPr>
            </a:p>
          </p:txBody>
        </p:sp>
      </p:grp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4463002" y="1399546"/>
            <a:ext cx="461645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742950" lvl="1" indent="-285750">
              <a:spcAft>
                <a:spcPts val="1000"/>
              </a:spcAft>
            </a:pPr>
            <a:r>
              <a:rPr lang="en-US" dirty="0" smtClean="0"/>
              <a:t>A  =  absorbance (</a:t>
            </a:r>
            <a:r>
              <a:rPr lang="en-US" dirty="0" err="1" smtClean="0"/>
              <a:t>unitless</a:t>
            </a:r>
            <a:r>
              <a:rPr lang="en-US" dirty="0" smtClean="0"/>
              <a:t>, A = </a:t>
            </a:r>
            <a:r>
              <a:rPr lang="en-GB" dirty="0" smtClean="0"/>
              <a:t>log</a:t>
            </a:r>
            <a:r>
              <a:rPr lang="en-GB" baseline="-25000" dirty="0" smtClean="0"/>
              <a:t>10</a:t>
            </a:r>
            <a:r>
              <a:rPr lang="en-GB" dirty="0" smtClean="0"/>
              <a:t> P</a:t>
            </a:r>
            <a:r>
              <a:rPr lang="en-GB" baseline="-25000" dirty="0" smtClean="0"/>
              <a:t>0</a:t>
            </a:r>
            <a:r>
              <a:rPr lang="en-GB" dirty="0" smtClean="0"/>
              <a:t>/P)</a:t>
            </a:r>
            <a:r>
              <a:rPr lang="en-US" dirty="0" smtClean="0"/>
              <a:t> </a:t>
            </a:r>
            <a:endParaRPr lang="en-US" dirty="0"/>
          </a:p>
          <a:p>
            <a:pPr marL="742950" lvl="1" indent="-285750">
              <a:spcAft>
                <a:spcPts val="1000"/>
              </a:spcAft>
            </a:pPr>
            <a:r>
              <a:rPr lang="en-US" b="1" dirty="0">
                <a:latin typeface="Symbol" pitchFamily="18" charset="2"/>
              </a:rPr>
              <a:t>e</a:t>
            </a:r>
            <a:r>
              <a:rPr lang="en-US" dirty="0"/>
              <a:t> </a:t>
            </a:r>
            <a:r>
              <a:rPr lang="en-US" dirty="0" smtClean="0"/>
              <a:t> =  molar </a:t>
            </a:r>
            <a:r>
              <a:rPr lang="en-US" dirty="0" err="1" smtClean="0"/>
              <a:t>absorptivity</a:t>
            </a:r>
            <a:r>
              <a:rPr lang="en-US" dirty="0" smtClean="0"/>
              <a:t> (L mol</a:t>
            </a:r>
            <a:r>
              <a:rPr lang="en-US" baseline="30000" dirty="0" smtClean="0"/>
              <a:t>-1</a:t>
            </a:r>
            <a:r>
              <a:rPr lang="en-US" dirty="0" smtClean="0"/>
              <a:t> cm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baseline="30000" dirty="0"/>
          </a:p>
          <a:p>
            <a:pPr marL="742950" lvl="1" indent="-285750">
              <a:spcAft>
                <a:spcPts val="1000"/>
              </a:spcAft>
            </a:pPr>
            <a:r>
              <a:rPr lang="en-US" dirty="0" smtClean="0">
                <a:latin typeface="Vivaldi" pitchFamily="66" charset="0"/>
              </a:rPr>
              <a:t>l </a:t>
            </a:r>
            <a:r>
              <a:rPr lang="en-US" dirty="0" smtClean="0"/>
              <a:t>  =  path </a:t>
            </a:r>
            <a:r>
              <a:rPr lang="en-US" dirty="0"/>
              <a:t>length of the sample </a:t>
            </a:r>
            <a:r>
              <a:rPr lang="en-US" dirty="0" smtClean="0"/>
              <a:t>(cm)</a:t>
            </a:r>
            <a:endParaRPr lang="en-US" dirty="0"/>
          </a:p>
          <a:p>
            <a:pPr marL="742950" lvl="1" indent="-285750" algn="l" eaLnBrk="1" hangingPunct="1">
              <a:spcAft>
                <a:spcPts val="1000"/>
              </a:spcAft>
            </a:pPr>
            <a:r>
              <a:rPr lang="en-US" dirty="0"/>
              <a:t>c </a:t>
            </a:r>
            <a:r>
              <a:rPr lang="en-US" dirty="0" smtClean="0"/>
              <a:t> =  </a:t>
            </a:r>
            <a:r>
              <a:rPr lang="en-US" dirty="0"/>
              <a:t>concentration </a:t>
            </a:r>
            <a:r>
              <a:rPr lang="en-US" dirty="0" smtClean="0"/>
              <a:t>(mol/L or M)</a:t>
            </a:r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33959" y="780812"/>
            <a:ext cx="1603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ahoma" pitchFamily="34" charset="0"/>
              </a:rPr>
              <a:t>A = </a:t>
            </a:r>
            <a:r>
              <a:rPr lang="en-US" sz="2800" dirty="0" smtClean="0">
                <a:latin typeface="Symbol" pitchFamily="18" charset="2"/>
              </a:rPr>
              <a:t>e</a:t>
            </a:r>
            <a:r>
              <a:rPr lang="en-US" sz="2800" dirty="0" smtClean="0">
                <a:latin typeface="Tahoma" pitchFamily="34" charset="0"/>
              </a:rPr>
              <a:t> c </a:t>
            </a:r>
            <a:r>
              <a:rPr lang="en-US" sz="2800" b="1" dirty="0" smtClean="0">
                <a:latin typeface="Vivaldi" pitchFamily="66" charset="0"/>
              </a:rPr>
              <a:t>l</a:t>
            </a:r>
            <a:r>
              <a:rPr lang="en-US" sz="2800" dirty="0" smtClean="0">
                <a:latin typeface="Tahoma" pitchFamily="34" charset="0"/>
              </a:rPr>
              <a:t> 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80480" y="3288429"/>
            <a:ext cx="817942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b="1" dirty="0" smtClean="0"/>
              <a:t>Transition probability </a:t>
            </a:r>
            <a:r>
              <a:rPr lang="en-US" sz="2400" dirty="0" smtClean="0"/>
              <a:t>–the probability of a particular transition taking place.</a:t>
            </a:r>
          </a:p>
          <a:p>
            <a:pPr marL="342900" indent="-342900"/>
            <a:endParaRPr lang="en-US" sz="2400" dirty="0" smtClean="0"/>
          </a:p>
          <a:p>
            <a:pPr marL="342900" indent="-342900"/>
            <a:r>
              <a:rPr lang="en-US" sz="2400" u="sng" dirty="0" smtClean="0"/>
              <a:t>Depends on:</a:t>
            </a:r>
          </a:p>
          <a:p>
            <a:pPr marL="687388" indent="-342900">
              <a:spcAft>
                <a:spcPts val="600"/>
              </a:spcAft>
              <a:buAutoNum type="arabicParenR"/>
            </a:pPr>
            <a:r>
              <a:rPr lang="en-US" sz="2400" dirty="0" smtClean="0"/>
              <a:t>Energy of the transition/incident light.</a:t>
            </a:r>
          </a:p>
          <a:p>
            <a:pPr marL="687388" indent="-342900">
              <a:spcAft>
                <a:spcPts val="600"/>
              </a:spcAft>
              <a:buAutoNum type="arabicParenR"/>
            </a:pPr>
            <a:r>
              <a:rPr lang="en-US" sz="2400" dirty="0" smtClean="0"/>
              <a:t>Orientation of the molecule/material.</a:t>
            </a:r>
          </a:p>
          <a:p>
            <a:pPr marL="687388" indent="-342900">
              <a:spcAft>
                <a:spcPts val="600"/>
              </a:spcAft>
              <a:buAutoNum type="arabicParenR"/>
            </a:pPr>
            <a:r>
              <a:rPr lang="en-US" sz="2400" dirty="0" smtClean="0"/>
              <a:t>Symmetry of the initial and final states. </a:t>
            </a:r>
          </a:p>
          <a:p>
            <a:pPr marL="687388" indent="-342900">
              <a:spcAft>
                <a:spcPts val="600"/>
              </a:spcAft>
              <a:buAutoNum type="arabicParenR"/>
            </a:pPr>
            <a:r>
              <a:rPr lang="en-US" sz="2400" dirty="0" smtClean="0"/>
              <a:t>Angular momentum (spin).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118261" y="3175"/>
            <a:ext cx="68434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States vs. 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Orbitals</a:t>
            </a:r>
            <a:endParaRPr lang="en-US" sz="3200" b="1" u="sng" dirty="0" smtClean="0">
              <a:solidFill>
                <a:schemeClr val="tx2"/>
              </a:solidFill>
            </a:endParaRPr>
          </a:p>
        </p:txBody>
      </p:sp>
      <p:sp>
        <p:nvSpPr>
          <p:cNvPr id="33" name="Line 6"/>
          <p:cNvSpPr>
            <a:spLocks noChangeShapeType="1"/>
          </p:cNvSpPr>
          <p:nvPr/>
        </p:nvSpPr>
        <p:spPr bwMode="auto">
          <a:xfrm>
            <a:off x="1441965" y="4117407"/>
            <a:ext cx="147120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1365764" y="2355513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984764" y="3965007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0</a:t>
            </a:r>
            <a:endParaRPr lang="en-US" sz="2000" i="0" baseline="-25000" dirty="0"/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986621" y="2050713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1</a:t>
            </a:r>
            <a:endParaRPr lang="en-US" sz="2000" i="0" baseline="-25000" dirty="0"/>
          </a:p>
        </p:txBody>
      </p:sp>
      <p:sp>
        <p:nvSpPr>
          <p:cNvPr id="45" name="Line 7"/>
          <p:cNvSpPr>
            <a:spLocks noChangeShapeType="1"/>
          </p:cNvSpPr>
          <p:nvPr/>
        </p:nvSpPr>
        <p:spPr bwMode="auto">
          <a:xfrm>
            <a:off x="1370417" y="1894565"/>
            <a:ext cx="15427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991273" y="1678973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2</a:t>
            </a:r>
            <a:endParaRPr lang="en-US" sz="2000" i="0" baseline="-25000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1672671" y="1929161"/>
            <a:ext cx="0" cy="2163337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173235" y="2380343"/>
            <a:ext cx="0" cy="1736759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Line 4"/>
          <p:cNvSpPr>
            <a:spLocks noChangeShapeType="1"/>
          </p:cNvSpPr>
          <p:nvPr/>
        </p:nvSpPr>
        <p:spPr bwMode="auto">
          <a:xfrm flipV="1">
            <a:off x="910869" y="1606498"/>
            <a:ext cx="0" cy="2653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 Box 5"/>
          <p:cNvSpPr txBox="1">
            <a:spLocks noChangeArrowheads="1"/>
          </p:cNvSpPr>
          <p:nvPr/>
        </p:nvSpPr>
        <p:spPr bwMode="auto">
          <a:xfrm>
            <a:off x="0" y="2771337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cxnSp>
        <p:nvCxnSpPr>
          <p:cNvPr id="30" name="Straight Connector 29"/>
          <p:cNvCxnSpPr>
            <a:stCxn id="33" idx="1"/>
          </p:cNvCxnSpPr>
          <p:nvPr/>
        </p:nvCxnSpPr>
        <p:spPr>
          <a:xfrm>
            <a:off x="2913169" y="4117407"/>
            <a:ext cx="1492576" cy="229378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33" idx="1"/>
          </p:cNvCxnSpPr>
          <p:nvPr/>
        </p:nvCxnSpPr>
        <p:spPr>
          <a:xfrm>
            <a:off x="2913169" y="4117407"/>
            <a:ext cx="1502967" cy="298729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65"/>
          <p:cNvGrpSpPr/>
          <p:nvPr/>
        </p:nvGrpSpPr>
        <p:grpSpPr>
          <a:xfrm>
            <a:off x="4406027" y="4416136"/>
            <a:ext cx="1028419" cy="1990677"/>
            <a:chOff x="5654256" y="4459680"/>
            <a:chExt cx="1028419" cy="1990677"/>
          </a:xfrm>
        </p:grpSpPr>
        <p:sp>
          <p:nvSpPr>
            <p:cNvPr id="34" name="Rectangle 33"/>
            <p:cNvSpPr/>
            <p:nvPr/>
          </p:nvSpPr>
          <p:spPr>
            <a:xfrm>
              <a:off x="5654256" y="4459680"/>
              <a:ext cx="1028419" cy="1990677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24939" name="Object 11"/>
            <p:cNvGraphicFramePr>
              <a:graphicFrameLocks noChangeAspect="1"/>
            </p:cNvGraphicFramePr>
            <p:nvPr/>
          </p:nvGraphicFramePr>
          <p:xfrm>
            <a:off x="5933708" y="4688280"/>
            <a:ext cx="490168" cy="1683458"/>
          </p:xfrm>
          <a:graphic>
            <a:graphicData uri="http://schemas.openxmlformats.org/presentationml/2006/ole">
              <p:oleObj spid="_x0000_s124012" name="CS ChemDraw Drawing" r:id="rId3" imgW="423298" imgH="1455030" progId="ChemDraw.Document.6.0">
                <p:embed/>
              </p:oleObj>
            </a:graphicData>
          </a:graphic>
        </p:graphicFrame>
      </p:grpSp>
      <p:cxnSp>
        <p:nvCxnSpPr>
          <p:cNvPr id="70" name="Straight Connector 69"/>
          <p:cNvCxnSpPr/>
          <p:nvPr/>
        </p:nvCxnSpPr>
        <p:spPr>
          <a:xfrm>
            <a:off x="2923560" y="2355513"/>
            <a:ext cx="3134340" cy="220378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39" idx="1"/>
          </p:cNvCxnSpPr>
          <p:nvPr/>
        </p:nvCxnSpPr>
        <p:spPr>
          <a:xfrm>
            <a:off x="2913169" y="2355513"/>
            <a:ext cx="4173431" cy="20988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6061645" y="2574949"/>
            <a:ext cx="1028419" cy="1990677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7534845" y="352449"/>
            <a:ext cx="1028419" cy="1990677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/>
          <p:cNvCxnSpPr/>
          <p:nvPr/>
        </p:nvCxnSpPr>
        <p:spPr>
          <a:xfrm flipV="1">
            <a:off x="2887769" y="355600"/>
            <a:ext cx="4643331" cy="154271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2874655" y="1898313"/>
            <a:ext cx="4656445" cy="43848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4944" name="Object 16"/>
          <p:cNvGraphicFramePr>
            <a:graphicFrameLocks noChangeAspect="1"/>
          </p:cNvGraphicFramePr>
          <p:nvPr/>
        </p:nvGraphicFramePr>
        <p:xfrm>
          <a:off x="6330338" y="2789213"/>
          <a:ext cx="488337" cy="1587550"/>
        </p:xfrm>
        <a:graphic>
          <a:graphicData uri="http://schemas.openxmlformats.org/presentationml/2006/ole">
            <p:oleObj spid="_x0000_s124013" name="CS ChemDraw Drawing" r:id="rId4" imgW="423298" imgH="1378620" progId="ChemDraw.Document.6.0">
              <p:embed/>
            </p:oleObj>
          </a:graphicData>
        </a:graphic>
      </p:graphicFrame>
      <p:graphicFrame>
        <p:nvGraphicFramePr>
          <p:cNvPr id="124945" name="Object 17"/>
          <p:cNvGraphicFramePr>
            <a:graphicFrameLocks noChangeAspect="1"/>
          </p:cNvGraphicFramePr>
          <p:nvPr/>
        </p:nvGraphicFramePr>
        <p:xfrm>
          <a:off x="7815262" y="474663"/>
          <a:ext cx="493904" cy="1735137"/>
        </p:xfrm>
        <a:graphic>
          <a:graphicData uri="http://schemas.openxmlformats.org/presentationml/2006/ole">
            <p:oleObj spid="_x0000_s124014" name="CS ChemDraw Drawing" r:id="rId5" imgW="423298" imgH="1489860" progId="ChemDraw.Document.6.0">
              <p:embed/>
            </p:oleObj>
          </a:graphicData>
        </a:graphic>
      </p:graphicFrame>
      <p:sp>
        <p:nvSpPr>
          <p:cNvPr id="104" name="TextBox 103"/>
          <p:cNvSpPr txBox="1"/>
          <p:nvPr/>
        </p:nvSpPr>
        <p:spPr>
          <a:xfrm>
            <a:off x="5435600" y="5537200"/>
            <a:ext cx="200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Ground </a:t>
            </a:r>
          </a:p>
          <a:p>
            <a:r>
              <a:rPr lang="en-US" sz="2400" b="1" dirty="0" smtClean="0"/>
              <a:t>State (S</a:t>
            </a:r>
            <a:r>
              <a:rPr lang="en-US" sz="2400" b="1" baseline="-25000" dirty="0" smtClean="0"/>
              <a:t>0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105" name="TextBox 104"/>
          <p:cNvSpPr txBox="1"/>
          <p:nvPr/>
        </p:nvSpPr>
        <p:spPr>
          <a:xfrm>
            <a:off x="7073900" y="3709988"/>
            <a:ext cx="200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First Excited State (S</a:t>
            </a:r>
            <a:r>
              <a:rPr lang="en-US" sz="2400" b="1" baseline="-25000" dirty="0" smtClean="0"/>
              <a:t>1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7150100" y="2274888"/>
            <a:ext cx="208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Second Excited State (S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004457" y="4963886"/>
            <a:ext cx="1669142" cy="43543"/>
          </a:xfrm>
          <a:prstGeom prst="straightConnector1">
            <a:avLst/>
          </a:prstGeom>
          <a:ln w="28575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914393" y="4731659"/>
            <a:ext cx="242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Single Orbital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82902" y="5493664"/>
            <a:ext cx="2423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Sum of </a:t>
            </a:r>
            <a:r>
              <a:rPr lang="en-US" sz="2400" dirty="0" err="1" smtClean="0">
                <a:solidFill>
                  <a:srgbClr val="7030A0"/>
                </a:solidFill>
              </a:rPr>
              <a:t>Orbitals</a:t>
            </a:r>
            <a:endParaRPr lang="en-US" sz="2400" dirty="0" smtClean="0">
              <a:solidFill>
                <a:srgbClr val="7030A0"/>
              </a:solidFill>
            </a:endParaRPr>
          </a:p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and electron occupations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398773" y="4408882"/>
            <a:ext cx="1028419" cy="1990677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3323771" y="6059715"/>
            <a:ext cx="1066800" cy="7256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95" grpId="0" animBg="1"/>
      <p:bldP spid="104" grpId="0"/>
      <p:bldP spid="105" grpId="0"/>
      <p:bldP spid="106" grpId="0"/>
      <p:bldP spid="49" grpId="0"/>
      <p:bldP spid="50" grpId="0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 6"/>
          <p:cNvSpPr>
            <a:spLocks noChangeShapeType="1"/>
          </p:cNvSpPr>
          <p:nvPr/>
        </p:nvSpPr>
        <p:spPr bwMode="auto">
          <a:xfrm>
            <a:off x="1441965" y="3878871"/>
            <a:ext cx="147120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1365764" y="2116977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984764" y="3726471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0</a:t>
            </a:r>
            <a:endParaRPr lang="en-US" sz="2000" i="0" baseline="-25000" dirty="0"/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986621" y="1812177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1</a:t>
            </a:r>
            <a:endParaRPr lang="en-US" sz="2000" i="0" baseline="-25000" dirty="0"/>
          </a:p>
        </p:txBody>
      </p:sp>
      <p:sp>
        <p:nvSpPr>
          <p:cNvPr id="45" name="Line 7"/>
          <p:cNvSpPr>
            <a:spLocks noChangeShapeType="1"/>
          </p:cNvSpPr>
          <p:nvPr/>
        </p:nvSpPr>
        <p:spPr bwMode="auto">
          <a:xfrm>
            <a:off x="1370417" y="1656029"/>
            <a:ext cx="15427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991273" y="1440437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2</a:t>
            </a:r>
            <a:endParaRPr lang="en-US" sz="2000" i="0" baseline="-25000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2173235" y="2141807"/>
            <a:ext cx="0" cy="1736759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Line 4"/>
          <p:cNvSpPr>
            <a:spLocks noChangeShapeType="1"/>
          </p:cNvSpPr>
          <p:nvPr/>
        </p:nvSpPr>
        <p:spPr bwMode="auto">
          <a:xfrm flipV="1">
            <a:off x="910869" y="1367962"/>
            <a:ext cx="0" cy="2653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 Box 5"/>
          <p:cNvSpPr txBox="1">
            <a:spLocks noChangeArrowheads="1"/>
          </p:cNvSpPr>
          <p:nvPr/>
        </p:nvSpPr>
        <p:spPr bwMode="auto">
          <a:xfrm>
            <a:off x="0" y="2532801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Transition Moment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957113" y="3644427"/>
            <a:ext cx="58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Y</a:t>
            </a:r>
            <a:r>
              <a:rPr lang="en-US" sz="2400" baseline="-30000" dirty="0" smtClean="0">
                <a:solidFill>
                  <a:srgbClr val="333333"/>
                </a:solidFill>
                <a:cs typeface="Arial" pitchFamily="34" charset="0"/>
              </a:rPr>
              <a:t>1 </a:t>
            </a:r>
            <a:endParaRPr lang="en-US" sz="2400" dirty="0"/>
          </a:p>
        </p:txBody>
      </p:sp>
      <p:sp>
        <p:nvSpPr>
          <p:cNvPr id="40" name="Rectangle 39"/>
          <p:cNvSpPr/>
          <p:nvPr/>
        </p:nvSpPr>
        <p:spPr>
          <a:xfrm>
            <a:off x="2935342" y="1880940"/>
            <a:ext cx="534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Y</a:t>
            </a:r>
            <a:r>
              <a:rPr lang="en-US" sz="2400" baseline="-30000" dirty="0" smtClean="0">
                <a:solidFill>
                  <a:srgbClr val="333333"/>
                </a:solidFill>
                <a:cs typeface="Arial" pitchFamily="34" charset="0"/>
              </a:rPr>
              <a:t>2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>
            <a:off x="3824517" y="1079584"/>
            <a:ext cx="5217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The </a:t>
            </a:r>
            <a:r>
              <a:rPr lang="en-US" sz="2000" b="1" dirty="0">
                <a:solidFill>
                  <a:srgbClr val="333333"/>
                </a:solidFill>
                <a:cs typeface="Arial" pitchFamily="34" charset="0"/>
              </a:rPr>
              <a:t>transition probability 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of one molecule from one state (</a:t>
            </a:r>
            <a:r>
              <a:rPr lang="en-US" sz="2000" dirty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Y</a:t>
            </a:r>
            <a:r>
              <a:rPr lang="en-US" sz="2000" baseline="-30000" dirty="0">
                <a:solidFill>
                  <a:srgbClr val="333333"/>
                </a:solidFill>
                <a:cs typeface="Arial" pitchFamily="34" charset="0"/>
              </a:rPr>
              <a:t>1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) to another state (</a:t>
            </a:r>
            <a:r>
              <a:rPr lang="en-US" sz="2000" dirty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Y</a:t>
            </a:r>
            <a:r>
              <a:rPr lang="en-US" sz="2000" baseline="-30000" dirty="0">
                <a:solidFill>
                  <a:srgbClr val="333333"/>
                </a:solidFill>
                <a:cs typeface="Arial" pitchFamily="34" charset="0"/>
              </a:rPr>
              <a:t>1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)</a:t>
            </a:r>
            <a:r>
              <a:rPr lang="en-US" sz="2000" baseline="-30000" dirty="0">
                <a:solidFill>
                  <a:srgbClr val="333333"/>
                </a:solidFill>
                <a:cs typeface="Arial" pitchFamily="34" charset="0"/>
              </a:rPr>
              <a:t>  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is given by |M⃗</a:t>
            </a:r>
            <a:r>
              <a:rPr lang="en-US" sz="2000" baseline="-25000" dirty="0">
                <a:solidFill>
                  <a:srgbClr val="333333"/>
                </a:solidFill>
                <a:cs typeface="Arial" pitchFamily="34" charset="0"/>
              </a:rPr>
              <a:t>21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|, the transition dipole moment, or transition moment, from </a:t>
            </a:r>
            <a:r>
              <a:rPr lang="en-US" sz="2000" dirty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 Y</a:t>
            </a:r>
            <a:r>
              <a:rPr lang="en-US" sz="2000" baseline="-30000" dirty="0">
                <a:solidFill>
                  <a:srgbClr val="333333"/>
                </a:solidFill>
                <a:cs typeface="Arial" pitchFamily="34" charset="0"/>
              </a:rPr>
              <a:t>1 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to</a:t>
            </a:r>
            <a:r>
              <a:rPr lang="en-US" sz="2000" baseline="-30000" dirty="0">
                <a:solidFill>
                  <a:srgbClr val="333333"/>
                </a:solidFill>
                <a:cs typeface="Arial" pitchFamily="34" charset="0"/>
              </a:rPr>
              <a:t> </a:t>
            </a:r>
            <a:r>
              <a:rPr lang="en-US" sz="2000" dirty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 Y</a:t>
            </a:r>
            <a:r>
              <a:rPr lang="en-US" sz="2000" baseline="-30000" dirty="0">
                <a:solidFill>
                  <a:srgbClr val="333333"/>
                </a:solidFill>
                <a:cs typeface="Arial" pitchFamily="34" charset="0"/>
              </a:rPr>
              <a:t>2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333333"/>
              </a:solidFill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333333"/>
                </a:solidFill>
                <a:cs typeface="Arial" pitchFamily="34" charset="0"/>
              </a:rPr>
              <a:t>Transition moment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:</a:t>
            </a:r>
            <a:endParaRPr lang="en-US" sz="2000" dirty="0" smtClean="0">
              <a:cs typeface="Arial" pitchFamily="34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5799" y="2948553"/>
            <a:ext cx="2866052" cy="76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/>
        </p:nvSpPr>
        <p:spPr>
          <a:xfrm>
            <a:off x="1072602" y="5961666"/>
            <a:ext cx="6976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FF"/>
                </a:solidFill>
                <a:cs typeface="Arial" pitchFamily="34" charset="0"/>
              </a:rPr>
              <a:t>For an electronic transition to be allowed, the transition moment integral must be nonzero.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173019" y="3681659"/>
            <a:ext cx="486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  <a:cs typeface="Arial" pitchFamily="34" charset="0"/>
              </a:rPr>
              <a:t>where </a:t>
            </a:r>
            <a:r>
              <a:rPr lang="en-US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dirty="0" smtClean="0">
                <a:solidFill>
                  <a:srgbClr val="333333"/>
                </a:solidFill>
                <a:cs typeface="Arial" pitchFamily="34" charset="0"/>
              </a:rPr>
              <a:t>⃗ is the electric dipole moment operator:</a:t>
            </a:r>
            <a:endParaRPr lang="en-US" dirty="0"/>
          </a:p>
        </p:txBody>
      </p:sp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6354" y="4048543"/>
            <a:ext cx="19812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Rectangle 58"/>
          <p:cNvSpPr/>
          <p:nvPr/>
        </p:nvSpPr>
        <p:spPr>
          <a:xfrm>
            <a:off x="4184376" y="4848498"/>
            <a:ext cx="4820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srgbClr val="333333"/>
                </a:solidFill>
                <a:cs typeface="Arial" pitchFamily="34" charset="0"/>
              </a:rPr>
              <a:t>where </a:t>
            </a:r>
            <a:r>
              <a:rPr lang="en-US" dirty="0" err="1" smtClean="0">
                <a:solidFill>
                  <a:srgbClr val="333333"/>
                </a:solidFill>
                <a:cs typeface="Arial" pitchFamily="34" charset="0"/>
              </a:rPr>
              <a:t>Q</a:t>
            </a:r>
            <a:r>
              <a:rPr lang="en-US" baseline="-30000" dirty="0" err="1" smtClean="0">
                <a:solidFill>
                  <a:srgbClr val="333333"/>
                </a:solidFill>
                <a:cs typeface="Arial" pitchFamily="34" charset="0"/>
              </a:rPr>
              <a:t>n</a:t>
            </a:r>
            <a:r>
              <a:rPr lang="en-US" dirty="0" smtClean="0">
                <a:solidFill>
                  <a:srgbClr val="333333"/>
                </a:solidFill>
                <a:cs typeface="Arial" pitchFamily="34" charset="0"/>
              </a:rPr>
              <a:t> is charge, x⃗ n is the position vector operator.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Transition Moment</a:t>
            </a:r>
          </a:p>
        </p:txBody>
      </p:sp>
      <p:grpSp>
        <p:nvGrpSpPr>
          <p:cNvPr id="7" name="Group 37"/>
          <p:cNvGrpSpPr/>
          <p:nvPr/>
        </p:nvGrpSpPr>
        <p:grpSpPr>
          <a:xfrm>
            <a:off x="644570" y="817577"/>
            <a:ext cx="3645934" cy="2133600"/>
            <a:chOff x="3517153" y="3878833"/>
            <a:chExt cx="4491367" cy="3081070"/>
          </a:xfrm>
        </p:grpSpPr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80711" y="3878833"/>
              <a:ext cx="4004188" cy="2353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581112" y="6168980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400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70628" y="6173273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300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47264" y="617756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200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0182" y="617559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500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11023" y="617559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63414" y="6590572"/>
              <a:ext cx="2790413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Wavelength (nm)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2845339" y="4880762"/>
              <a:ext cx="1798601" cy="454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Symbol" pitchFamily="18" charset="2"/>
                </a:rPr>
                <a:t>e</a:t>
              </a:r>
              <a:endParaRPr lang="en-US" dirty="0">
                <a:latin typeface="Symbol" pitchFamily="18" charset="2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3790" y="1199267"/>
            <a:ext cx="2866052" cy="76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4345" y="1931510"/>
            <a:ext cx="1749516" cy="68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>
            <a:off x="3213021" y="1723098"/>
            <a:ext cx="0" cy="702050"/>
          </a:xfrm>
          <a:prstGeom prst="straightConnector1">
            <a:avLst/>
          </a:prstGeom>
          <a:ln w="28575"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20474" y="1331844"/>
            <a:ext cx="705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pitchFamily="18" charset="2"/>
              </a:rPr>
              <a:t>e</a:t>
            </a:r>
            <a:r>
              <a:rPr lang="en-US" dirty="0" smtClean="0">
                <a:latin typeface="Symbol" pitchFamily="18" charset="2"/>
              </a:rPr>
              <a:t>  </a:t>
            </a:r>
            <a:r>
              <a:rPr lang="en-US" dirty="0" smtClean="0">
                <a:latin typeface="Calibri"/>
              </a:rPr>
              <a:t>≈</a:t>
            </a:r>
            <a:endParaRPr lang="en-US" dirty="0">
              <a:latin typeface="Symbol" pitchFamily="18" charset="2"/>
            </a:endParaRPr>
          </a:p>
        </p:txBody>
      </p:sp>
      <p:graphicFrame>
        <p:nvGraphicFramePr>
          <p:cNvPr id="21" name="Object 5"/>
          <p:cNvGraphicFramePr>
            <a:graphicFrameLocks noChangeAspect="1"/>
          </p:cNvGraphicFramePr>
          <p:nvPr/>
        </p:nvGraphicFramePr>
        <p:xfrm>
          <a:off x="1377316" y="3862936"/>
          <a:ext cx="1429152" cy="1549410"/>
        </p:xfrm>
        <a:graphic>
          <a:graphicData uri="http://schemas.openxmlformats.org/presentationml/2006/ole">
            <p:oleObj spid="_x0000_s84074" name="CS ChemDraw Drawing" r:id="rId6" imgW="1690068" imgH="1832800" progId="ChemDraw.Document.6.0">
              <p:embed/>
            </p:oleObj>
          </a:graphicData>
        </a:graphic>
      </p:graphicFrame>
      <p:cxnSp>
        <p:nvCxnSpPr>
          <p:cNvPr id="22" name="Straight Arrow Connector 21"/>
          <p:cNvCxnSpPr/>
          <p:nvPr/>
        </p:nvCxnSpPr>
        <p:spPr>
          <a:xfrm>
            <a:off x="2895683" y="4640361"/>
            <a:ext cx="42398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 rot="5400000">
            <a:off x="815267" y="4245671"/>
            <a:ext cx="1677428" cy="671509"/>
          </a:xfrm>
          <a:prstGeom prst="ellipse">
            <a:avLst/>
          </a:prstGeom>
          <a:solidFill>
            <a:srgbClr val="FF0000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Object 5"/>
          <p:cNvGraphicFramePr>
            <a:graphicFrameLocks noChangeAspect="1"/>
          </p:cNvGraphicFramePr>
          <p:nvPr/>
        </p:nvGraphicFramePr>
        <p:xfrm>
          <a:off x="3345646" y="3860790"/>
          <a:ext cx="1429152" cy="1549410"/>
        </p:xfrm>
        <a:graphic>
          <a:graphicData uri="http://schemas.openxmlformats.org/presentationml/2006/ole">
            <p:oleObj spid="_x0000_s84075" name="CS ChemDraw Drawing" r:id="rId7" imgW="1690068" imgH="1832800" progId="ChemDraw.Document.6.0">
              <p:embed/>
            </p:oleObj>
          </a:graphicData>
        </a:graphic>
      </p:graphicFrame>
      <p:sp>
        <p:nvSpPr>
          <p:cNvPr id="25" name="Oval 24"/>
          <p:cNvSpPr/>
          <p:nvPr/>
        </p:nvSpPr>
        <p:spPr>
          <a:xfrm rot="5400000">
            <a:off x="3871115" y="4102428"/>
            <a:ext cx="844625" cy="1033118"/>
          </a:xfrm>
          <a:prstGeom prst="ellipse">
            <a:avLst/>
          </a:prstGeom>
          <a:solidFill>
            <a:srgbClr val="0000FF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61797" y="4016308"/>
            <a:ext cx="481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Y</a:t>
            </a:r>
            <a:r>
              <a:rPr lang="en-US" baseline="-30000" dirty="0" smtClean="0">
                <a:solidFill>
                  <a:srgbClr val="333333"/>
                </a:solidFill>
                <a:cs typeface="Arial" pitchFamily="34" charset="0"/>
              </a:rPr>
              <a:t>1 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582955" y="4022897"/>
            <a:ext cx="481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Y</a:t>
            </a:r>
            <a:r>
              <a:rPr lang="en-US" baseline="-30000" dirty="0" smtClean="0">
                <a:solidFill>
                  <a:srgbClr val="333333"/>
                </a:solidFill>
                <a:cs typeface="Arial" pitchFamily="34" charset="0"/>
              </a:rPr>
              <a:t>2 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814173" y="4276311"/>
            <a:ext cx="51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h</a:t>
            </a:r>
            <a:r>
              <a:rPr lang="en-US" dirty="0" err="1" smtClean="0">
                <a:solidFill>
                  <a:srgbClr val="7030A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7030A0"/>
              </a:solidFill>
              <a:latin typeface="Symbol" pitchFamily="18" charset="2"/>
            </a:endParaRPr>
          </a:p>
        </p:txBody>
      </p:sp>
      <p:sp>
        <p:nvSpPr>
          <p:cNvPr id="32" name="Freeform 97"/>
          <p:cNvSpPr>
            <a:spLocks noChangeAspect="1"/>
          </p:cNvSpPr>
          <p:nvPr/>
        </p:nvSpPr>
        <p:spPr bwMode="auto">
          <a:xfrm rot="16710471" flipH="1">
            <a:off x="6208665" y="5549605"/>
            <a:ext cx="1228388" cy="533750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7030A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srgbClr val="0000FF"/>
              </a:solidFill>
            </a:endParaRPr>
          </a:p>
        </p:txBody>
      </p:sp>
      <p:graphicFrame>
        <p:nvGraphicFramePr>
          <p:cNvPr id="33" name="Object 5"/>
          <p:cNvGraphicFramePr>
            <a:graphicFrameLocks noChangeAspect="1"/>
          </p:cNvGraphicFramePr>
          <p:nvPr/>
        </p:nvGraphicFramePr>
        <p:xfrm>
          <a:off x="6111647" y="3796676"/>
          <a:ext cx="1429152" cy="1549410"/>
        </p:xfrm>
        <a:graphic>
          <a:graphicData uri="http://schemas.openxmlformats.org/presentationml/2006/ole">
            <p:oleObj spid="_x0000_s84076" name="CS ChemDraw Drawing" r:id="rId8" imgW="1690068" imgH="1832800" progId="ChemDraw.Document.6.0">
              <p:embed/>
            </p:oleObj>
          </a:graphicData>
        </a:graphic>
      </p:graphicFrame>
      <p:sp>
        <p:nvSpPr>
          <p:cNvPr id="34" name="Oval 33"/>
          <p:cNvSpPr/>
          <p:nvPr/>
        </p:nvSpPr>
        <p:spPr>
          <a:xfrm rot="5400000">
            <a:off x="5549598" y="4179411"/>
            <a:ext cx="1677428" cy="671509"/>
          </a:xfrm>
          <a:prstGeom prst="ellipse">
            <a:avLst/>
          </a:prstGeom>
          <a:solidFill>
            <a:srgbClr val="FF0000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rot="5400000">
            <a:off x="6647438" y="4056047"/>
            <a:ext cx="844625" cy="1033118"/>
          </a:xfrm>
          <a:prstGeom prst="ellipse">
            <a:avLst/>
          </a:prstGeom>
          <a:solidFill>
            <a:srgbClr val="0000FF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962100" y="5919582"/>
            <a:ext cx="51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h</a:t>
            </a:r>
            <a:r>
              <a:rPr lang="en-US" dirty="0" err="1" smtClean="0">
                <a:solidFill>
                  <a:srgbClr val="7030A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7030A0"/>
              </a:solidFill>
              <a:latin typeface="Symbol" pitchFamily="18" charset="2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6490252" y="3558209"/>
            <a:ext cx="66592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619461" y="3230217"/>
            <a:ext cx="327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9" grpId="0"/>
      <p:bldP spid="30" grpId="0"/>
      <p:bldP spid="31" grpId="0"/>
      <p:bldP spid="32" grpId="0" animBg="1"/>
      <p:bldP spid="34" grpId="0" animBg="1"/>
      <p:bldP spid="35" grpId="0" animBg="1"/>
      <p:bldP spid="37" grpId="0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Transition Moment</a:t>
            </a:r>
          </a:p>
        </p:txBody>
      </p:sp>
      <p:grpSp>
        <p:nvGrpSpPr>
          <p:cNvPr id="2" name="Group 37"/>
          <p:cNvGrpSpPr/>
          <p:nvPr/>
        </p:nvGrpSpPr>
        <p:grpSpPr>
          <a:xfrm>
            <a:off x="644570" y="817577"/>
            <a:ext cx="3645934" cy="2133600"/>
            <a:chOff x="3517153" y="3878833"/>
            <a:chExt cx="4491367" cy="3081070"/>
          </a:xfrm>
        </p:grpSpPr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80711" y="3878833"/>
              <a:ext cx="4004188" cy="2353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581112" y="6168980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400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70628" y="6173273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300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47264" y="617756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200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0182" y="617559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500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11023" y="617559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63414" y="6590572"/>
              <a:ext cx="2790413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Wavelength (nm)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2845339" y="4880762"/>
              <a:ext cx="1798601" cy="454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Symbol" pitchFamily="18" charset="2"/>
                </a:rPr>
                <a:t>e</a:t>
              </a:r>
              <a:endParaRPr lang="en-US" dirty="0">
                <a:latin typeface="Symbol" pitchFamily="18" charset="2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3790" y="1199267"/>
            <a:ext cx="2866052" cy="76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4345" y="1931510"/>
            <a:ext cx="1749516" cy="68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>
            <a:off x="3213021" y="1723098"/>
            <a:ext cx="0" cy="702050"/>
          </a:xfrm>
          <a:prstGeom prst="straightConnector1">
            <a:avLst/>
          </a:prstGeom>
          <a:ln w="28575"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20474" y="1331844"/>
            <a:ext cx="705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pitchFamily="18" charset="2"/>
              </a:rPr>
              <a:t>e</a:t>
            </a:r>
            <a:r>
              <a:rPr lang="en-US" dirty="0" smtClean="0">
                <a:latin typeface="Symbol" pitchFamily="18" charset="2"/>
              </a:rPr>
              <a:t>  </a:t>
            </a:r>
            <a:r>
              <a:rPr lang="en-US" dirty="0" smtClean="0">
                <a:latin typeface="Calibri"/>
              </a:rPr>
              <a:t>≈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90468" y="3308243"/>
            <a:ext cx="73471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If M⃗</a:t>
            </a:r>
            <a:r>
              <a:rPr lang="en-US" sz="2000" baseline="-25000" dirty="0" smtClean="0">
                <a:solidFill>
                  <a:srgbClr val="333333"/>
                </a:solidFill>
                <a:cs typeface="Arial" pitchFamily="34" charset="0"/>
              </a:rPr>
              <a:t>21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 = 0, then the transition probability is 0 and the transition from </a:t>
            </a:r>
            <a:r>
              <a:rPr lang="en-US" sz="2000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Y</a:t>
            </a:r>
            <a:r>
              <a:rPr lang="en-US" sz="2000" baseline="-30000" dirty="0" smtClean="0">
                <a:solidFill>
                  <a:srgbClr val="333333"/>
                </a:solidFill>
                <a:cs typeface="Arial" pitchFamily="34" charset="0"/>
              </a:rPr>
              <a:t>1 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to</a:t>
            </a:r>
            <a:r>
              <a:rPr lang="en-US" sz="2000" baseline="-30000" dirty="0" smtClean="0">
                <a:solidFill>
                  <a:srgbClr val="333333"/>
                </a:solidFill>
                <a:cs typeface="Arial" pitchFamily="34" charset="0"/>
              </a:rPr>
              <a:t> </a:t>
            </a:r>
            <a:r>
              <a:rPr lang="en-US" sz="2000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 Y</a:t>
            </a:r>
            <a:r>
              <a:rPr lang="en-US" sz="2000" baseline="-30000" dirty="0" smtClean="0">
                <a:solidFill>
                  <a:srgbClr val="333333"/>
                </a:solidFill>
                <a:cs typeface="Arial" pitchFamily="34" charset="0"/>
              </a:rPr>
              <a:t>2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 is “forbidden” or </a:t>
            </a:r>
            <a:r>
              <a:rPr lang="en-US" sz="2000" dirty="0" smtClean="0"/>
              <a:t>electric-dipole “forbidden.”</a:t>
            </a:r>
            <a:endParaRPr lang="en-US" sz="2000" dirty="0" smtClean="0">
              <a:solidFill>
                <a:srgbClr val="333333"/>
              </a:solidFill>
              <a:cs typeface="Arial" pitchFamily="34" charset="0"/>
            </a:endParaRPr>
          </a:p>
          <a:p>
            <a:endParaRPr lang="en-US" sz="2000" dirty="0" smtClean="0">
              <a:solidFill>
                <a:srgbClr val="333333"/>
              </a:solidFill>
              <a:cs typeface="Arial" pitchFamily="34" charset="0"/>
            </a:endParaRPr>
          </a:p>
          <a:p>
            <a:endParaRPr lang="en-US" sz="2000" dirty="0" smtClean="0">
              <a:solidFill>
                <a:srgbClr val="333333"/>
              </a:solidFill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If M⃗</a:t>
            </a:r>
            <a:r>
              <a:rPr lang="en-US" sz="2000" baseline="-25000" dirty="0" smtClean="0">
                <a:solidFill>
                  <a:srgbClr val="333333"/>
                </a:solidFill>
                <a:cs typeface="Arial" pitchFamily="34" charset="0"/>
              </a:rPr>
              <a:t>21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 ≠ 0, then the transition probability is not 0 and the transition from </a:t>
            </a:r>
            <a:r>
              <a:rPr lang="en-US" sz="2000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Y</a:t>
            </a:r>
            <a:r>
              <a:rPr lang="en-US" sz="2000" baseline="-30000" dirty="0" smtClean="0">
                <a:solidFill>
                  <a:srgbClr val="333333"/>
                </a:solidFill>
                <a:cs typeface="Arial" pitchFamily="34" charset="0"/>
              </a:rPr>
              <a:t>1 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to</a:t>
            </a:r>
            <a:r>
              <a:rPr lang="en-US" sz="2000" baseline="-30000" dirty="0" smtClean="0">
                <a:solidFill>
                  <a:srgbClr val="333333"/>
                </a:solidFill>
                <a:cs typeface="Arial" pitchFamily="34" charset="0"/>
              </a:rPr>
              <a:t> </a:t>
            </a:r>
            <a:r>
              <a:rPr lang="en-US" sz="2000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 Y</a:t>
            </a:r>
            <a:r>
              <a:rPr lang="en-US" sz="2000" baseline="-30000" dirty="0" smtClean="0">
                <a:solidFill>
                  <a:srgbClr val="333333"/>
                </a:solidFill>
                <a:cs typeface="Arial" pitchFamily="34" charset="0"/>
              </a:rPr>
              <a:t>2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 is  not “forbidden.”</a:t>
            </a:r>
            <a:endParaRPr lang="en-US" sz="2000" dirty="0" smtClean="0"/>
          </a:p>
          <a:p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149228" y="5683311"/>
            <a:ext cx="3935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Does not tell you definitively that it is allowed or how intense it will be. Only that it is not electric-dipole forbidden.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530626" y="4860237"/>
            <a:ext cx="99391" cy="81721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3405133" y="4017897"/>
            <a:ext cx="1710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M⃗</a:t>
            </a:r>
            <a:r>
              <a:rPr lang="en-US" sz="2000" baseline="-25000" dirty="0" smtClean="0">
                <a:solidFill>
                  <a:srgbClr val="333333"/>
                </a:solidFill>
                <a:cs typeface="Arial" pitchFamily="34" charset="0"/>
              </a:rPr>
              <a:t>21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 = 0, </a:t>
            </a:r>
            <a:r>
              <a:rPr lang="en-US" sz="2000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e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 = 0</a:t>
            </a:r>
            <a:endParaRPr lang="en-US" sz="2000" dirty="0"/>
          </a:p>
        </p:txBody>
      </p:sp>
      <p:sp>
        <p:nvSpPr>
          <p:cNvPr id="44" name="Rectangle 43"/>
          <p:cNvSpPr/>
          <p:nvPr/>
        </p:nvSpPr>
        <p:spPr>
          <a:xfrm>
            <a:off x="3408662" y="5243722"/>
            <a:ext cx="1710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M⃗</a:t>
            </a:r>
            <a:r>
              <a:rPr lang="en-US" sz="2000" baseline="-25000" dirty="0" smtClean="0">
                <a:solidFill>
                  <a:srgbClr val="333333"/>
                </a:solidFill>
                <a:cs typeface="Arial" pitchFamily="34" charset="0"/>
              </a:rPr>
              <a:t>21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 ≠ 0, </a:t>
            </a:r>
            <a:r>
              <a:rPr lang="en-US" sz="2000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e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 ≥ 0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2741" y="360612"/>
            <a:ext cx="211365" cy="399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Transition Moment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8188" y="962270"/>
            <a:ext cx="2753542" cy="737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4859" y="2155141"/>
            <a:ext cx="2174584" cy="49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97"/>
          <p:cNvSpPr>
            <a:spLocks noChangeAspect="1"/>
          </p:cNvSpPr>
          <p:nvPr/>
        </p:nvSpPr>
        <p:spPr bwMode="auto">
          <a:xfrm rot="16710471" flipH="1">
            <a:off x="760898" y="2806402"/>
            <a:ext cx="1228388" cy="533750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7030A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srgbClr val="0000FF"/>
              </a:solidFill>
            </a:endParaRPr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663880" y="1053473"/>
          <a:ext cx="1429152" cy="1549410"/>
        </p:xfrm>
        <a:graphic>
          <a:graphicData uri="http://schemas.openxmlformats.org/presentationml/2006/ole">
            <p:oleObj spid="_x0000_s187431" name="CS ChemDraw Drawing" r:id="rId6" imgW="1690068" imgH="1832800" progId="ChemDraw.Document.6.0">
              <p:embed/>
            </p:oleObj>
          </a:graphicData>
        </a:graphic>
      </p:graphicFrame>
      <p:sp>
        <p:nvSpPr>
          <p:cNvPr id="8" name="Oval 7"/>
          <p:cNvSpPr/>
          <p:nvPr/>
        </p:nvSpPr>
        <p:spPr>
          <a:xfrm rot="5400000">
            <a:off x="101831" y="1436208"/>
            <a:ext cx="1677428" cy="671509"/>
          </a:xfrm>
          <a:prstGeom prst="ellipse">
            <a:avLst/>
          </a:prstGeom>
          <a:solidFill>
            <a:srgbClr val="FF0000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5400000">
            <a:off x="1199671" y="1312844"/>
            <a:ext cx="844625" cy="1033118"/>
          </a:xfrm>
          <a:prstGeom prst="ellipse">
            <a:avLst/>
          </a:prstGeom>
          <a:solidFill>
            <a:srgbClr val="0000FF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14333" y="3176379"/>
            <a:ext cx="51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h</a:t>
            </a:r>
            <a:r>
              <a:rPr lang="en-US" dirty="0" err="1" smtClean="0">
                <a:solidFill>
                  <a:srgbClr val="7030A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7030A0"/>
              </a:solidFill>
              <a:latin typeface="Symbol" pitchFamily="18" charset="2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042485" y="815006"/>
            <a:ext cx="66592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17018" y="860986"/>
            <a:ext cx="481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Y</a:t>
            </a:r>
            <a:r>
              <a:rPr lang="en-US" baseline="-30000" dirty="0" smtClean="0">
                <a:solidFill>
                  <a:srgbClr val="333333"/>
                </a:solidFill>
                <a:cs typeface="Arial" pitchFamily="34" charset="0"/>
              </a:rPr>
              <a:t>1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774525" y="1176668"/>
            <a:ext cx="481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Y</a:t>
            </a:r>
            <a:r>
              <a:rPr lang="en-US" baseline="-30000" dirty="0" smtClean="0">
                <a:solidFill>
                  <a:srgbClr val="333333"/>
                </a:solidFill>
                <a:cs typeface="Arial" pitchFamily="34" charset="0"/>
              </a:rPr>
              <a:t>2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30321" y="2060618"/>
            <a:ext cx="181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allowedness</a:t>
            </a:r>
            <a:r>
              <a:rPr lang="en-US" dirty="0" smtClean="0"/>
              <a:t> of a transition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83793" y="2144352"/>
            <a:ext cx="46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=</a:t>
            </a:r>
            <a:endParaRPr lang="en-US" sz="24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370490" y="1481070"/>
            <a:ext cx="605307" cy="708338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172755" y="2562895"/>
            <a:ext cx="888642" cy="46364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730321" y="3024388"/>
            <a:ext cx="181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Irr</a:t>
            </a:r>
            <a:r>
              <a:rPr lang="en-US" dirty="0" smtClean="0">
                <a:solidFill>
                  <a:srgbClr val="0000FF"/>
                </a:solidFill>
              </a:rPr>
              <a:t>. Rep. for the excited state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669110" y="1517560"/>
            <a:ext cx="311239" cy="65896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066208" y="2648753"/>
            <a:ext cx="545206" cy="36490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326133" y="3022241"/>
            <a:ext cx="181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Irr</a:t>
            </a:r>
            <a:r>
              <a:rPr lang="en-US" dirty="0" smtClean="0">
                <a:solidFill>
                  <a:srgbClr val="FF0000"/>
                </a:solidFill>
              </a:rPr>
              <a:t>. Rep. for the ground state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6010275" y="2599475"/>
            <a:ext cx="4159" cy="381850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134579" y="2952034"/>
            <a:ext cx="1817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Irr</a:t>
            </a:r>
            <a:r>
              <a:rPr lang="en-US" dirty="0" smtClean="0">
                <a:solidFill>
                  <a:srgbClr val="7030A0"/>
                </a:solidFill>
              </a:rPr>
              <a:t>. Rep. for the 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</a:rPr>
              <a:t>linear basis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</a:rPr>
              <a:t>(x, y, and z)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0166" y="4284144"/>
            <a:ext cx="82244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If the </a:t>
            </a:r>
            <a:r>
              <a:rPr lang="en-US" sz="2000" u="sng" dirty="0" smtClean="0"/>
              <a:t>direct product </a:t>
            </a:r>
            <a:r>
              <a:rPr lang="en-US" sz="2000" b="1" dirty="0" smtClean="0"/>
              <a:t>DOES NOT</a:t>
            </a:r>
            <a:r>
              <a:rPr lang="en-US" sz="2000" dirty="0" smtClean="0"/>
              <a:t> contain the totally symmetric representation (A, A1, A1g…), then the transition is </a:t>
            </a:r>
            <a:r>
              <a:rPr lang="en-US" sz="2000" b="1" dirty="0" smtClean="0"/>
              <a:t>FORBIDDEN</a:t>
            </a:r>
            <a:r>
              <a:rPr lang="en-US" sz="2000" dirty="0" smtClean="0"/>
              <a:t> by symmetry arguments. </a:t>
            </a:r>
            <a:endParaRPr lang="en-US" sz="2000" dirty="0"/>
          </a:p>
        </p:txBody>
      </p:sp>
      <p:sp>
        <p:nvSpPr>
          <p:cNvPr id="39" name="Rectangle 38"/>
          <p:cNvSpPr/>
          <p:nvPr/>
        </p:nvSpPr>
        <p:spPr>
          <a:xfrm>
            <a:off x="435970" y="5106254"/>
            <a:ext cx="82244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If the </a:t>
            </a:r>
            <a:r>
              <a:rPr lang="en-US" sz="2000" u="sng" dirty="0" smtClean="0"/>
              <a:t>direct product </a:t>
            </a:r>
            <a:r>
              <a:rPr lang="en-US" sz="2000" b="1" dirty="0" smtClean="0"/>
              <a:t>DOES</a:t>
            </a:r>
            <a:r>
              <a:rPr lang="en-US" sz="2000" dirty="0" smtClean="0"/>
              <a:t> contain the totally symmetric representation (A, A1, A1g…), then the transition is </a:t>
            </a:r>
            <a:r>
              <a:rPr lang="en-US" sz="2000" b="1" dirty="0" smtClean="0"/>
              <a:t>ALLOWED</a:t>
            </a:r>
            <a:r>
              <a:rPr lang="en-US" sz="2000" dirty="0" smtClean="0"/>
              <a:t> by symmetry arguments. </a:t>
            </a:r>
            <a:endParaRPr lang="en-US" sz="2000" dirty="0"/>
          </a:p>
        </p:txBody>
      </p:sp>
      <p:sp>
        <p:nvSpPr>
          <p:cNvPr id="40" name="Rectangle 39"/>
          <p:cNvSpPr/>
          <p:nvPr/>
        </p:nvSpPr>
        <p:spPr>
          <a:xfrm>
            <a:off x="405680" y="6018493"/>
            <a:ext cx="79655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8000"/>
                </a:solidFill>
              </a:rPr>
              <a:t>The integral 		 will be exactly </a:t>
            </a:r>
            <a:r>
              <a:rPr lang="en-GB" sz="2000" u="sng" dirty="0" smtClean="0">
                <a:solidFill>
                  <a:srgbClr val="008000"/>
                </a:solidFill>
              </a:rPr>
              <a:t>zero</a:t>
            </a:r>
            <a:r>
              <a:rPr lang="en-GB" sz="2000" dirty="0" smtClean="0">
                <a:solidFill>
                  <a:srgbClr val="008000"/>
                </a:solidFill>
              </a:rPr>
              <a:t> if the </a:t>
            </a:r>
            <a:r>
              <a:rPr lang="en-GB" sz="2000" dirty="0" err="1" smtClean="0">
                <a:solidFill>
                  <a:srgbClr val="008000"/>
                </a:solidFill>
              </a:rPr>
              <a:t>Irr</a:t>
            </a:r>
            <a:r>
              <a:rPr lang="en-GB" sz="2000" dirty="0" smtClean="0">
                <a:solidFill>
                  <a:srgbClr val="008000"/>
                </a:solidFill>
              </a:rPr>
              <a:t>. Rep. of the </a:t>
            </a:r>
            <a:r>
              <a:rPr lang="en-GB" sz="2000" u="sng" dirty="0" smtClean="0">
                <a:solidFill>
                  <a:srgbClr val="008000"/>
                </a:solidFill>
              </a:rPr>
              <a:t>direct product</a:t>
            </a:r>
            <a:r>
              <a:rPr lang="en-GB" sz="2000" dirty="0" smtClean="0">
                <a:solidFill>
                  <a:srgbClr val="008000"/>
                </a:solidFill>
              </a:rPr>
              <a:t> does </a:t>
            </a:r>
            <a:r>
              <a:rPr lang="en-GB" sz="2000" u="sng" dirty="0" smtClean="0">
                <a:solidFill>
                  <a:srgbClr val="008000"/>
                </a:solidFill>
              </a:rPr>
              <a:t>not</a:t>
            </a:r>
            <a:r>
              <a:rPr lang="en-GB" sz="2000" dirty="0" smtClean="0">
                <a:solidFill>
                  <a:srgbClr val="008000"/>
                </a:solidFill>
              </a:rPr>
              <a:t> contain A, A</a:t>
            </a:r>
            <a:r>
              <a:rPr lang="en-GB" sz="2000" baseline="-25000" dirty="0" smtClean="0">
                <a:solidFill>
                  <a:srgbClr val="008000"/>
                </a:solidFill>
              </a:rPr>
              <a:t>1</a:t>
            </a:r>
            <a:r>
              <a:rPr lang="en-GB" sz="2000" dirty="0" smtClean="0">
                <a:solidFill>
                  <a:srgbClr val="008000"/>
                </a:solidFill>
              </a:rPr>
              <a:t>, A</a:t>
            </a:r>
            <a:r>
              <a:rPr lang="en-GB" sz="2000" baseline="-25000" dirty="0" smtClean="0">
                <a:solidFill>
                  <a:srgbClr val="008000"/>
                </a:solidFill>
              </a:rPr>
              <a:t>g</a:t>
            </a:r>
            <a:r>
              <a:rPr lang="en-GB" sz="2000" dirty="0" smtClean="0">
                <a:solidFill>
                  <a:srgbClr val="008000"/>
                </a:solidFill>
              </a:rPr>
              <a:t> , A</a:t>
            </a:r>
            <a:r>
              <a:rPr lang="en-GB" sz="2000" baseline="-25000" dirty="0" smtClean="0">
                <a:solidFill>
                  <a:srgbClr val="008000"/>
                </a:solidFill>
              </a:rPr>
              <a:t>1g</a:t>
            </a:r>
            <a:r>
              <a:rPr lang="en-GB" sz="2000" dirty="0" smtClean="0">
                <a:solidFill>
                  <a:srgbClr val="008000"/>
                </a:solidFill>
              </a:rPr>
              <a:t> or A’.</a:t>
            </a:r>
            <a:endParaRPr lang="en-US" sz="2000" dirty="0">
              <a:solidFill>
                <a:srgbClr val="008000"/>
              </a:solidFill>
            </a:endParaRPr>
          </a:p>
        </p:txBody>
      </p:sp>
      <p:pic>
        <p:nvPicPr>
          <p:cNvPr id="18739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17866" y="6049740"/>
            <a:ext cx="1405284" cy="33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30" grpId="0"/>
      <p:bldP spid="37" grpId="0"/>
      <p:bldP spid="38" grpId="0"/>
      <p:bldP spid="39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9464" y="931797"/>
            <a:ext cx="70627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Direct product: </a:t>
            </a:r>
            <a:r>
              <a:rPr lang="en-US" sz="2000" dirty="0" smtClean="0"/>
              <a:t>The representation of the product of two representations is given by the product of the characters of the two representations.</a:t>
            </a:r>
            <a:endParaRPr lang="en-US" sz="2000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7547" y="2085725"/>
            <a:ext cx="5179469" cy="169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672" y="3811144"/>
            <a:ext cx="1335775" cy="50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1742" y="3783848"/>
            <a:ext cx="5272516" cy="40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4666" y="3818321"/>
            <a:ext cx="808026" cy="41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3736" y="4345183"/>
            <a:ext cx="1015123" cy="30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91774" y="4294714"/>
            <a:ext cx="4306629" cy="30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95936" y="4327414"/>
            <a:ext cx="660707" cy="37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1FAA2-9CAF-4B17-B70F-7ABEFB5C1D7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Direct Product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1FAA2-9CAF-4B17-B70F-7ABEFB5C1D71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8024" y="4455851"/>
            <a:ext cx="6167319" cy="141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6231" y="2685687"/>
            <a:ext cx="960672" cy="43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2572" y="1084692"/>
            <a:ext cx="4954140" cy="160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689" y="2765870"/>
            <a:ext cx="1198941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0268" y="3156110"/>
            <a:ext cx="844665" cy="322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7745" y="3588717"/>
            <a:ext cx="764913" cy="31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6948" y="2782221"/>
            <a:ext cx="818368" cy="37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91844" y="3248803"/>
            <a:ext cx="583869" cy="309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98384" y="3612742"/>
            <a:ext cx="1723741" cy="34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Direct Product Table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9699" y="964315"/>
            <a:ext cx="2174584" cy="49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65161" y="869792"/>
            <a:ext cx="181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allowedness</a:t>
            </a:r>
            <a:r>
              <a:rPr lang="en-US" dirty="0" smtClean="0"/>
              <a:t> of a transition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18633" y="953526"/>
            <a:ext cx="46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=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807595" y="1372069"/>
            <a:ext cx="888642" cy="46364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365161" y="1833562"/>
            <a:ext cx="181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Irr</a:t>
            </a:r>
            <a:r>
              <a:rPr lang="en-US" dirty="0" smtClean="0">
                <a:solidFill>
                  <a:srgbClr val="0000FF"/>
                </a:solidFill>
              </a:rPr>
              <a:t>. Rep. for the excited state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701048" y="1457927"/>
            <a:ext cx="545206" cy="36490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60973" y="1831415"/>
            <a:ext cx="181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Irr</a:t>
            </a:r>
            <a:r>
              <a:rPr lang="en-US" dirty="0" smtClean="0">
                <a:solidFill>
                  <a:srgbClr val="FF0000"/>
                </a:solidFill>
              </a:rPr>
              <a:t>. Rep. for the ground state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49274" y="1408649"/>
            <a:ext cx="0" cy="708338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69419" y="2104108"/>
            <a:ext cx="1817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Irr</a:t>
            </a:r>
            <a:r>
              <a:rPr lang="en-US" dirty="0" smtClean="0">
                <a:solidFill>
                  <a:srgbClr val="7030A0"/>
                </a:solidFill>
              </a:rPr>
              <a:t>. Rep. for the 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</a:rPr>
              <a:t>linear basis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</a:rPr>
              <a:t>(x, y, and z)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Example (d</a:t>
            </a:r>
            <a:r>
              <a:rPr lang="en-US" sz="3200" b="1" u="sng" baseline="-25000" dirty="0" smtClean="0">
                <a:solidFill>
                  <a:schemeClr val="tx2"/>
                </a:solidFill>
              </a:rPr>
              <a:t>z2</a:t>
            </a:r>
            <a:r>
              <a:rPr lang="en-US" sz="3200" b="1" u="sng" dirty="0" smtClean="0">
                <a:solidFill>
                  <a:schemeClr val="tx2"/>
                </a:solidFill>
              </a:rPr>
              <a:t> to 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p</a:t>
            </a:r>
            <a:r>
              <a:rPr lang="en-US" sz="3200" b="1" u="sng" baseline="-25000" dirty="0" err="1" smtClean="0">
                <a:solidFill>
                  <a:schemeClr val="tx2"/>
                </a:solidFill>
              </a:rPr>
              <a:t>z</a:t>
            </a:r>
            <a:r>
              <a:rPr lang="en-US" sz="3200" b="1" u="sng" dirty="0" smtClean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0719" y="3721644"/>
            <a:ext cx="486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</a:t>
            </a:r>
            <a:r>
              <a:rPr lang="en-US" baseline="-25000" dirty="0" smtClean="0"/>
              <a:t>2h</a:t>
            </a:r>
            <a:endParaRPr lang="en-US" baseline="-25000" dirty="0"/>
          </a:p>
        </p:txBody>
      </p:sp>
      <p:pic>
        <p:nvPicPr>
          <p:cNvPr id="2078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996" y="4073770"/>
            <a:ext cx="3719318" cy="214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7874" name="Object 2"/>
          <p:cNvGraphicFramePr>
            <a:graphicFrameLocks noChangeAspect="1"/>
          </p:cNvGraphicFramePr>
          <p:nvPr/>
        </p:nvGraphicFramePr>
        <p:xfrm>
          <a:off x="1018294" y="3082477"/>
          <a:ext cx="1732075" cy="599395"/>
        </p:xfrm>
        <a:graphic>
          <a:graphicData uri="http://schemas.openxmlformats.org/presentationml/2006/ole">
            <p:oleObj spid="_x0000_s207979" name="CS ChemDraw Drawing" r:id="rId5" imgW="1247744" imgH="432540" progId="ChemDraw.Document.6.0">
              <p:embed/>
            </p:oleObj>
          </a:graphicData>
        </a:graphic>
      </p:graphicFrame>
      <p:grpSp>
        <p:nvGrpSpPr>
          <p:cNvPr id="59" name="Group 58"/>
          <p:cNvGrpSpPr/>
          <p:nvPr/>
        </p:nvGrpSpPr>
        <p:grpSpPr>
          <a:xfrm>
            <a:off x="4058159" y="3243809"/>
            <a:ext cx="2552952" cy="3133276"/>
            <a:chOff x="4058159" y="3243809"/>
            <a:chExt cx="2552952" cy="3133276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749258" y="3704246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144253" y="3707357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529928" y="3701130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144253" y="4864358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750407" y="6002701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145402" y="5996481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531077" y="5999585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916744" y="6002695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376016" y="5996480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4680497" y="3727975"/>
              <a:ext cx="468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1u</a:t>
              </a:r>
              <a:endParaRPr lang="en-US" baseline="-250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72314" y="3243809"/>
              <a:ext cx="4171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(z)</a:t>
              </a:r>
              <a:endParaRPr lang="en-US" baseline="-250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105898" y="4869419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g</a:t>
              </a:r>
              <a:endParaRPr lang="en-US" baseline="-250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073993" y="4677742"/>
              <a:ext cx="2744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s</a:t>
              </a:r>
              <a:endParaRPr lang="en-US" baseline="-250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058841" y="5822168"/>
              <a:ext cx="3064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d</a:t>
              </a:r>
              <a:endParaRPr lang="en-US" baseline="-250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058159" y="3523852"/>
              <a:ext cx="3064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p</a:t>
              </a:r>
              <a:endParaRPr lang="en-US" baseline="-250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076651" y="3246913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(x)</a:t>
              </a:r>
              <a:endParaRPr lang="en-US" baseline="-2500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471657" y="3259348"/>
              <a:ext cx="4299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(y)</a:t>
              </a:r>
              <a:endParaRPr lang="en-US" baseline="-250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066163" y="3721753"/>
              <a:ext cx="468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3u</a:t>
              </a:r>
              <a:endParaRPr lang="en-US" baseline="-250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61159" y="3720743"/>
              <a:ext cx="468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2u</a:t>
              </a:r>
              <a:endParaRPr lang="en-US" baseline="-250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334568" y="6001533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g</a:t>
              </a:r>
              <a:endParaRPr lang="en-US" baseline="-250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283537" y="5579572"/>
              <a:ext cx="4956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(z</a:t>
              </a:r>
              <a:r>
                <a:rPr lang="en-US" baseline="30000" dirty="0" smtClean="0"/>
                <a:t>2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895888" y="6004647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g</a:t>
              </a:r>
              <a:endParaRPr lang="en-US" baseline="-2500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54173" y="5592013"/>
              <a:ext cx="7569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(x</a:t>
              </a:r>
              <a:r>
                <a:rPr lang="en-US" baseline="30000" dirty="0" smtClean="0"/>
                <a:t>2</a:t>
              </a:r>
              <a:r>
                <a:rPr lang="en-US" dirty="0" smtClean="0"/>
                <a:t>-y</a:t>
              </a:r>
              <a:r>
                <a:rPr lang="en-US" baseline="30000" dirty="0" smtClean="0"/>
                <a:t>2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618147" y="5576466"/>
              <a:ext cx="5293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xy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682910" y="6004643"/>
              <a:ext cx="4603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1g</a:t>
              </a:r>
              <a:endParaRPr lang="en-US" baseline="-250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022484" y="5579570"/>
              <a:ext cx="5293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xz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059242" y="6007753"/>
              <a:ext cx="4603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2g</a:t>
              </a:r>
              <a:endParaRPr lang="en-US" baseline="-250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426821" y="5592005"/>
              <a:ext cx="5293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yz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63567" y="6004578"/>
              <a:ext cx="4603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3g</a:t>
              </a:r>
              <a:endParaRPr lang="en-US" baseline="-25000" dirty="0"/>
            </a:p>
          </p:txBody>
        </p:sp>
      </p:grpSp>
      <p:cxnSp>
        <p:nvCxnSpPr>
          <p:cNvPr id="47" name="Straight Connector 46"/>
          <p:cNvCxnSpPr/>
          <p:nvPr/>
        </p:nvCxnSpPr>
        <p:spPr>
          <a:xfrm>
            <a:off x="7346266" y="5990258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7304818" y="6079290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g</a:t>
            </a:r>
            <a:endParaRPr lang="en-US" baseline="-25000" dirty="0"/>
          </a:p>
        </p:txBody>
      </p:sp>
      <p:sp>
        <p:nvSpPr>
          <p:cNvPr id="49" name="Rectangle 48"/>
          <p:cNvSpPr/>
          <p:nvPr/>
        </p:nvSpPr>
        <p:spPr>
          <a:xfrm>
            <a:off x="6754335" y="5819259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(dz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baseline="-25000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7361608" y="3604720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7292847" y="3731090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1u</a:t>
            </a:r>
            <a:endParaRPr lang="en-US" baseline="-25000" dirty="0"/>
          </a:p>
        </p:txBody>
      </p:sp>
      <p:sp>
        <p:nvSpPr>
          <p:cNvPr id="52" name="Rectangle 51"/>
          <p:cNvSpPr/>
          <p:nvPr/>
        </p:nvSpPr>
        <p:spPr>
          <a:xfrm>
            <a:off x="6855457" y="3424202"/>
            <a:ext cx="535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pz</a:t>
            </a:r>
            <a:r>
              <a:rPr lang="en-US" dirty="0" smtClean="0"/>
              <a:t>)</a:t>
            </a:r>
            <a:endParaRPr lang="en-US" baseline="-25000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7840906" y="4845634"/>
            <a:ext cx="42398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759396" y="4481584"/>
            <a:ext cx="51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h</a:t>
            </a:r>
            <a:r>
              <a:rPr lang="en-US" dirty="0" err="1" smtClean="0">
                <a:solidFill>
                  <a:srgbClr val="7030A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7030A0"/>
              </a:solidFill>
              <a:latin typeface="Symbol" pitchFamily="18" charset="2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8501550" y="5991495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8430122" y="6061865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g</a:t>
            </a:r>
            <a:endParaRPr lang="en-US" baseline="-25000" dirty="0"/>
          </a:p>
        </p:txBody>
      </p:sp>
      <p:cxnSp>
        <p:nvCxnSpPr>
          <p:cNvPr id="57" name="Straight Connector 56"/>
          <p:cNvCxnSpPr/>
          <p:nvPr/>
        </p:nvCxnSpPr>
        <p:spPr>
          <a:xfrm>
            <a:off x="8516892" y="3605957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8448131" y="3732327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1u</a:t>
            </a:r>
            <a:endParaRPr lang="en-US" baseline="-25000" dirty="0"/>
          </a:p>
        </p:txBody>
      </p:sp>
      <p:graphicFrame>
        <p:nvGraphicFramePr>
          <p:cNvPr id="207875" name="Object 3"/>
          <p:cNvGraphicFramePr>
            <a:graphicFrameLocks noChangeAspect="1"/>
          </p:cNvGraphicFramePr>
          <p:nvPr/>
        </p:nvGraphicFramePr>
        <p:xfrm>
          <a:off x="7393763" y="5824996"/>
          <a:ext cx="74613" cy="309563"/>
        </p:xfrm>
        <a:graphic>
          <a:graphicData uri="http://schemas.openxmlformats.org/presentationml/2006/ole">
            <p:oleObj spid="_x0000_s207980" name="CS ChemDraw Drawing" r:id="rId6" imgW="74287" imgH="309150" progId="ChemDraw.Document.6.0">
              <p:embed/>
            </p:oleObj>
          </a:graphicData>
        </a:graphic>
      </p:graphicFrame>
      <p:graphicFrame>
        <p:nvGraphicFramePr>
          <p:cNvPr id="207876" name="Object 4"/>
          <p:cNvGraphicFramePr>
            <a:graphicFrameLocks noChangeAspect="1"/>
          </p:cNvGraphicFramePr>
          <p:nvPr/>
        </p:nvGraphicFramePr>
        <p:xfrm>
          <a:off x="8605190" y="3429681"/>
          <a:ext cx="74612" cy="309562"/>
        </p:xfrm>
        <a:graphic>
          <a:graphicData uri="http://schemas.openxmlformats.org/presentationml/2006/ole">
            <p:oleObj spid="_x0000_s207981" name="CS ChemDraw Drawing" r:id="rId7" imgW="74287" imgH="309150" progId="ChemDraw.Document.6.0">
              <p:embed/>
            </p:oleObj>
          </a:graphicData>
        </a:graphic>
      </p:graphicFrame>
      <p:sp>
        <p:nvSpPr>
          <p:cNvPr id="61" name="Rectangle 60"/>
          <p:cNvSpPr/>
          <p:nvPr/>
        </p:nvSpPr>
        <p:spPr>
          <a:xfrm>
            <a:off x="6772274" y="3343275"/>
            <a:ext cx="2266951" cy="3162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8" grpId="0"/>
      <p:bldP spid="49" grpId="0"/>
      <p:bldP spid="51" grpId="0"/>
      <p:bldP spid="52" grpId="0"/>
      <p:bldP spid="54" grpId="0"/>
      <p:bldP spid="56" grpId="0"/>
      <p:bldP spid="58" grpId="0"/>
      <p:bldP spid="6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3997" y="1365548"/>
            <a:ext cx="2174584" cy="49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825085" y="1317677"/>
            <a:ext cx="1365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allowedness</a:t>
            </a:r>
            <a:r>
              <a:rPr lang="en-US" sz="1400" dirty="0" smtClean="0"/>
              <a:t> of a transition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550740" y="1364089"/>
            <a:ext cx="46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=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141229" y="1259633"/>
            <a:ext cx="159934" cy="187097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239054" y="676580"/>
            <a:ext cx="10794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0000FF"/>
                </a:solidFill>
              </a:rPr>
              <a:t>Irr</a:t>
            </a:r>
            <a:r>
              <a:rPr lang="en-US" sz="1100" dirty="0" smtClean="0">
                <a:solidFill>
                  <a:srgbClr val="0000FF"/>
                </a:solidFill>
              </a:rPr>
              <a:t>. Rep. for the excited state</a:t>
            </a:r>
            <a:endParaRPr lang="en-US" sz="1100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231330" y="1156997"/>
            <a:ext cx="354519" cy="2916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24795" y="674419"/>
            <a:ext cx="12821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FF0000"/>
                </a:solidFill>
              </a:rPr>
              <a:t>Irr</a:t>
            </a:r>
            <a:r>
              <a:rPr lang="en-US" sz="1100" dirty="0" smtClean="0">
                <a:solidFill>
                  <a:srgbClr val="FF0000"/>
                </a:solidFill>
              </a:rPr>
              <a:t>. Rep. for the ground state</a:t>
            </a:r>
            <a:endParaRPr lang="en-US" sz="11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132902" y="1231642"/>
            <a:ext cx="0" cy="233008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06393" y="676522"/>
            <a:ext cx="18178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7030A0"/>
                </a:solidFill>
              </a:rPr>
              <a:t>Irr</a:t>
            </a:r>
            <a:r>
              <a:rPr lang="en-US" sz="1100" dirty="0" smtClean="0">
                <a:solidFill>
                  <a:srgbClr val="7030A0"/>
                </a:solidFill>
              </a:rPr>
              <a:t>. Rep. for the </a:t>
            </a:r>
          </a:p>
          <a:p>
            <a:pPr algn="ctr"/>
            <a:r>
              <a:rPr lang="en-US" sz="1100" dirty="0" smtClean="0">
                <a:solidFill>
                  <a:srgbClr val="7030A0"/>
                </a:solidFill>
              </a:rPr>
              <a:t>linear basis</a:t>
            </a:r>
          </a:p>
          <a:p>
            <a:pPr algn="ctr"/>
            <a:r>
              <a:rPr lang="en-US" sz="1100" dirty="0" smtClean="0">
                <a:solidFill>
                  <a:srgbClr val="7030A0"/>
                </a:solidFill>
              </a:rPr>
              <a:t>(x, y, and z)</a:t>
            </a:r>
            <a:endParaRPr lang="en-US" sz="11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Example (d</a:t>
            </a:r>
            <a:r>
              <a:rPr lang="en-US" sz="3200" b="1" u="sng" baseline="-25000" dirty="0" smtClean="0">
                <a:solidFill>
                  <a:schemeClr val="tx2"/>
                </a:solidFill>
              </a:rPr>
              <a:t>z2</a:t>
            </a:r>
            <a:r>
              <a:rPr lang="en-US" sz="3200" b="1" u="sng" dirty="0" smtClean="0">
                <a:solidFill>
                  <a:schemeClr val="tx2"/>
                </a:solidFill>
              </a:rPr>
              <a:t> to 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p</a:t>
            </a:r>
            <a:r>
              <a:rPr lang="en-US" sz="3200" b="1" u="sng" baseline="-25000" dirty="0" err="1" smtClean="0">
                <a:solidFill>
                  <a:schemeClr val="tx2"/>
                </a:solidFill>
              </a:rPr>
              <a:t>z</a:t>
            </a:r>
            <a:r>
              <a:rPr lang="en-US" sz="3200" b="1" u="sng" dirty="0" smtClean="0">
                <a:solidFill>
                  <a:schemeClr val="tx2"/>
                </a:solidFill>
              </a:rPr>
              <a:t>)</a:t>
            </a:r>
          </a:p>
        </p:txBody>
      </p:sp>
      <p:graphicFrame>
        <p:nvGraphicFramePr>
          <p:cNvPr id="207874" name="Object 2"/>
          <p:cNvGraphicFramePr>
            <a:graphicFrameLocks noChangeAspect="1"/>
          </p:cNvGraphicFramePr>
          <p:nvPr/>
        </p:nvGraphicFramePr>
        <p:xfrm>
          <a:off x="318952" y="376106"/>
          <a:ext cx="1732075" cy="599395"/>
        </p:xfrm>
        <a:graphic>
          <a:graphicData uri="http://schemas.openxmlformats.org/presentationml/2006/ole">
            <p:oleObj spid="_x0000_s307307" name="CS ChemDraw Drawing" r:id="rId4" imgW="1247744" imgH="432540" progId="ChemDraw.Document.6.0">
              <p:embed/>
            </p:oleObj>
          </a:graphicData>
        </a:graphic>
      </p:graphicFrame>
      <p:grpSp>
        <p:nvGrpSpPr>
          <p:cNvPr id="70" name="Group 69"/>
          <p:cNvGrpSpPr/>
          <p:nvPr/>
        </p:nvGrpSpPr>
        <p:grpSpPr>
          <a:xfrm>
            <a:off x="568130" y="1558047"/>
            <a:ext cx="2162194" cy="2016672"/>
            <a:chOff x="568130" y="2145900"/>
            <a:chExt cx="2162194" cy="2016672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1160061" y="3704208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>
              <a:off x="1118613" y="3793240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g</a:t>
              </a:r>
              <a:endParaRPr lang="en-US" baseline="-250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8130" y="3533209"/>
              <a:ext cx="6174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(dz</a:t>
              </a:r>
              <a:r>
                <a:rPr lang="en-US" baseline="30000" dirty="0" smtClean="0"/>
                <a:t>2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175403" y="2326418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1106642" y="2452788"/>
              <a:ext cx="468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1u</a:t>
              </a:r>
              <a:endParaRPr lang="en-US" baseline="-250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69252" y="2145900"/>
              <a:ext cx="505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dirty="0" err="1" smtClean="0"/>
                <a:t>p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1654701" y="3296733"/>
              <a:ext cx="42398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573191" y="2932683"/>
              <a:ext cx="515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7030A0"/>
                  </a:solidFill>
                </a:rPr>
                <a:t>h</a:t>
              </a:r>
              <a:r>
                <a:rPr lang="en-US" dirty="0" err="1" smtClean="0">
                  <a:solidFill>
                    <a:srgbClr val="7030A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7030A0"/>
                </a:solidFill>
                <a:latin typeface="Symbol" pitchFamily="18" charset="2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2315345" y="3705445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2228927" y="3775815"/>
              <a:ext cx="3898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g</a:t>
              </a:r>
              <a:endParaRPr lang="en-US" baseline="-25000" dirty="0"/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2330687" y="2327655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2261926" y="2454025"/>
              <a:ext cx="468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1u</a:t>
              </a:r>
              <a:endParaRPr lang="en-US" baseline="-25000" dirty="0"/>
            </a:p>
          </p:txBody>
        </p:sp>
        <p:graphicFrame>
          <p:nvGraphicFramePr>
            <p:cNvPr id="207875" name="Object 3"/>
            <p:cNvGraphicFramePr>
              <a:graphicFrameLocks noChangeAspect="1"/>
            </p:cNvGraphicFramePr>
            <p:nvPr/>
          </p:nvGraphicFramePr>
          <p:xfrm>
            <a:off x="1207558" y="3538946"/>
            <a:ext cx="74613" cy="309563"/>
          </p:xfrm>
          <a:graphic>
            <a:graphicData uri="http://schemas.openxmlformats.org/presentationml/2006/ole">
              <p:oleObj spid="_x0000_s307308" name="CS ChemDraw Drawing" r:id="rId5" imgW="74287" imgH="309150" progId="ChemDraw.Document.6.0">
                <p:embed/>
              </p:oleObj>
            </a:graphicData>
          </a:graphic>
        </p:graphicFrame>
        <p:graphicFrame>
          <p:nvGraphicFramePr>
            <p:cNvPr id="207876" name="Object 4"/>
            <p:cNvGraphicFramePr>
              <a:graphicFrameLocks noChangeAspect="1"/>
            </p:cNvGraphicFramePr>
            <p:nvPr/>
          </p:nvGraphicFramePr>
          <p:xfrm>
            <a:off x="2418985" y="2151379"/>
            <a:ext cx="74612" cy="309562"/>
          </p:xfrm>
          <a:graphic>
            <a:graphicData uri="http://schemas.openxmlformats.org/presentationml/2006/ole">
              <p:oleObj spid="_x0000_s307309" name="CS ChemDraw Drawing" r:id="rId6" imgW="74287" imgH="309150" progId="ChemDraw.Document.6.0">
                <p:embed/>
              </p:oleObj>
            </a:graphicData>
          </a:graphic>
        </p:graphicFrame>
      </p:grpSp>
      <p:grpSp>
        <p:nvGrpSpPr>
          <p:cNvPr id="64" name="Group 63"/>
          <p:cNvGrpSpPr/>
          <p:nvPr/>
        </p:nvGrpSpPr>
        <p:grpSpPr>
          <a:xfrm>
            <a:off x="72201" y="3775134"/>
            <a:ext cx="3795264" cy="2149766"/>
            <a:chOff x="193504" y="4708234"/>
            <a:chExt cx="3795264" cy="2149766"/>
          </a:xfrm>
        </p:grpSpPr>
        <p:pic>
          <p:nvPicPr>
            <p:cNvPr id="207873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9450" y="4708234"/>
              <a:ext cx="3719318" cy="2149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23"/>
            <p:cNvSpPr/>
            <p:nvPr/>
          </p:nvSpPr>
          <p:spPr>
            <a:xfrm>
              <a:off x="193504" y="4729348"/>
              <a:ext cx="4187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D</a:t>
              </a:r>
              <a:r>
                <a:rPr lang="en-US" sz="1400" baseline="-25000" dirty="0" smtClean="0"/>
                <a:t>2h</a:t>
              </a:r>
              <a:endParaRPr lang="en-US" sz="1400" baseline="-25000" dirty="0"/>
            </a:p>
          </p:txBody>
        </p:sp>
      </p:grpSp>
      <p:sp>
        <p:nvSpPr>
          <p:cNvPr id="65" name="Rectangle 64"/>
          <p:cNvSpPr/>
          <p:nvPr/>
        </p:nvSpPr>
        <p:spPr>
          <a:xfrm>
            <a:off x="5120267" y="2018582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pic>
        <p:nvPicPr>
          <p:cNvPr id="30720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2354" y="2109194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85495" y="2102973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Rectangle 66"/>
          <p:cNvSpPr/>
          <p:nvPr/>
        </p:nvSpPr>
        <p:spPr>
          <a:xfrm>
            <a:off x="6942842" y="199350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g</a:t>
            </a:r>
            <a:endParaRPr lang="en-US" sz="2400" baseline="-25000" dirty="0"/>
          </a:p>
        </p:txBody>
      </p:sp>
      <p:sp>
        <p:nvSpPr>
          <p:cNvPr id="68" name="Rectangle 67"/>
          <p:cNvSpPr/>
          <p:nvPr/>
        </p:nvSpPr>
        <p:spPr>
          <a:xfrm>
            <a:off x="8056297" y="1993501"/>
            <a:ext cx="551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sp>
        <p:nvSpPr>
          <p:cNvPr id="69" name="Rectangle 68"/>
          <p:cNvSpPr/>
          <p:nvPr/>
        </p:nvSpPr>
        <p:spPr>
          <a:xfrm>
            <a:off x="7602203" y="1993501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=</a:t>
            </a:r>
            <a:endParaRPr lang="en-US" sz="2400" baseline="-25000" dirty="0"/>
          </a:p>
        </p:txBody>
      </p:sp>
      <p:sp>
        <p:nvSpPr>
          <p:cNvPr id="73" name="Rectangle 72"/>
          <p:cNvSpPr/>
          <p:nvPr/>
        </p:nvSpPr>
        <p:spPr>
          <a:xfrm>
            <a:off x="5132702" y="2721511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4789" y="2812123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97930" y="2805902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Rectangle 75"/>
          <p:cNvSpPr/>
          <p:nvPr/>
        </p:nvSpPr>
        <p:spPr>
          <a:xfrm>
            <a:off x="6955277" y="2696430"/>
            <a:ext cx="458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g</a:t>
            </a:r>
            <a:endParaRPr lang="en-US" sz="2400" baseline="-25000" dirty="0"/>
          </a:p>
        </p:txBody>
      </p:sp>
      <p:sp>
        <p:nvSpPr>
          <p:cNvPr id="77" name="Rectangle 76"/>
          <p:cNvSpPr/>
          <p:nvPr/>
        </p:nvSpPr>
        <p:spPr>
          <a:xfrm>
            <a:off x="8068732" y="2696430"/>
            <a:ext cx="551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3g</a:t>
            </a:r>
            <a:endParaRPr lang="en-US" sz="2400" baseline="-25000" dirty="0"/>
          </a:p>
        </p:txBody>
      </p:sp>
      <p:sp>
        <p:nvSpPr>
          <p:cNvPr id="78" name="Rectangle 77"/>
          <p:cNvSpPr/>
          <p:nvPr/>
        </p:nvSpPr>
        <p:spPr>
          <a:xfrm>
            <a:off x="7614638" y="269643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=</a:t>
            </a:r>
            <a:endParaRPr lang="en-US" sz="2400" baseline="-25000" dirty="0"/>
          </a:p>
        </p:txBody>
      </p:sp>
      <p:sp>
        <p:nvSpPr>
          <p:cNvPr id="79" name="Rectangle 78"/>
          <p:cNvSpPr/>
          <p:nvPr/>
        </p:nvSpPr>
        <p:spPr>
          <a:xfrm>
            <a:off x="5135806" y="3461764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7893" y="3552376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1034" y="3546155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Rectangle 81"/>
          <p:cNvSpPr/>
          <p:nvPr/>
        </p:nvSpPr>
        <p:spPr>
          <a:xfrm>
            <a:off x="6958381" y="3436683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g</a:t>
            </a:r>
            <a:endParaRPr lang="en-US" sz="2400" baseline="-25000" dirty="0"/>
          </a:p>
        </p:txBody>
      </p:sp>
      <p:sp>
        <p:nvSpPr>
          <p:cNvPr id="83" name="Rectangle 82"/>
          <p:cNvSpPr/>
          <p:nvPr/>
        </p:nvSpPr>
        <p:spPr>
          <a:xfrm>
            <a:off x="8071836" y="3436683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g</a:t>
            </a:r>
            <a:endParaRPr lang="en-US" sz="2400" baseline="-25000" dirty="0"/>
          </a:p>
        </p:txBody>
      </p:sp>
      <p:sp>
        <p:nvSpPr>
          <p:cNvPr id="84" name="Rectangle 83"/>
          <p:cNvSpPr/>
          <p:nvPr/>
        </p:nvSpPr>
        <p:spPr>
          <a:xfrm>
            <a:off x="7617742" y="3436683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=</a:t>
            </a:r>
            <a:endParaRPr lang="en-US" sz="2400" baseline="-25000" dirty="0"/>
          </a:p>
        </p:txBody>
      </p:sp>
      <p:sp>
        <p:nvSpPr>
          <p:cNvPr id="85" name="TextBox 84"/>
          <p:cNvSpPr txBox="1"/>
          <p:nvPr/>
        </p:nvSpPr>
        <p:spPr>
          <a:xfrm>
            <a:off x="4198794" y="2067661"/>
            <a:ext cx="103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basis</a:t>
            </a:r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6000455" y="2020294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3u</a:t>
            </a:r>
            <a:endParaRPr lang="en-US" sz="2400" baseline="-25000" dirty="0"/>
          </a:p>
        </p:txBody>
      </p:sp>
      <p:sp>
        <p:nvSpPr>
          <p:cNvPr id="87" name="Rectangle 86"/>
          <p:cNvSpPr/>
          <p:nvPr/>
        </p:nvSpPr>
        <p:spPr>
          <a:xfrm>
            <a:off x="3956183" y="1950098"/>
            <a:ext cx="4851919" cy="6089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4211234" y="2764997"/>
            <a:ext cx="103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 basis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4214343" y="3514535"/>
            <a:ext cx="103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 basis</a:t>
            </a:r>
            <a:endParaRPr lang="en-US" dirty="0"/>
          </a:p>
        </p:txBody>
      </p: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66521" y="4093637"/>
            <a:ext cx="2500603" cy="235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" name="Rectangle 90"/>
          <p:cNvSpPr/>
          <p:nvPr/>
        </p:nvSpPr>
        <p:spPr>
          <a:xfrm>
            <a:off x="3952258" y="2671688"/>
            <a:ext cx="4851919" cy="6089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955362" y="3402610"/>
            <a:ext cx="4851919" cy="6089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6003564" y="2711942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2u</a:t>
            </a:r>
            <a:endParaRPr lang="en-US" sz="2400" baseline="-25000" dirty="0"/>
          </a:p>
        </p:txBody>
      </p:sp>
      <p:sp>
        <p:nvSpPr>
          <p:cNvPr id="94" name="Rectangle 93"/>
          <p:cNvSpPr/>
          <p:nvPr/>
        </p:nvSpPr>
        <p:spPr>
          <a:xfrm>
            <a:off x="5996922" y="3461503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  <p:bldP spid="68" grpId="0"/>
      <p:bldP spid="69" grpId="0"/>
      <p:bldP spid="73" grpId="0"/>
      <p:bldP spid="76" grpId="0"/>
      <p:bldP spid="77" grpId="0"/>
      <p:bldP spid="78" grpId="0"/>
      <p:bldP spid="79" grpId="0"/>
      <p:bldP spid="82" grpId="0"/>
      <p:bldP spid="83" grpId="0"/>
      <p:bldP spid="84" grpId="0"/>
      <p:bldP spid="85" grpId="0"/>
      <p:bldP spid="86" grpId="0"/>
      <p:bldP spid="87" grpId="0" animBg="1"/>
      <p:bldP spid="88" grpId="0"/>
      <p:bldP spid="89" grpId="0"/>
      <p:bldP spid="91" grpId="0" animBg="1"/>
      <p:bldP spid="92" grpId="0" animBg="1"/>
      <p:bldP spid="93" grpId="0"/>
      <p:bldP spid="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8186" y="4726568"/>
            <a:ext cx="15525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9428" y="4754710"/>
            <a:ext cx="16002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0536" y="979317"/>
            <a:ext cx="1590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613" y="1007026"/>
            <a:ext cx="15430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84635" y="1019148"/>
            <a:ext cx="15906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80557" y="967195"/>
            <a:ext cx="15716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18572" y="3006433"/>
            <a:ext cx="1565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Rainbows</a:t>
            </a:r>
          </a:p>
          <a:p>
            <a:pPr algn="ctr"/>
            <a:r>
              <a:rPr lang="en-US" dirty="0" smtClean="0"/>
              <a:t>Glasses</a:t>
            </a:r>
          </a:p>
          <a:p>
            <a:pPr algn="ctr"/>
            <a:r>
              <a:rPr lang="en-US" dirty="0" smtClean="0"/>
              <a:t>Mirage</a:t>
            </a:r>
          </a:p>
          <a:p>
            <a:pPr algn="ctr"/>
            <a:r>
              <a:rPr lang="en-US" dirty="0" err="1" smtClean="0"/>
              <a:t>Refractometer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83042" y="2999941"/>
            <a:ext cx="1704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Moon Light</a:t>
            </a:r>
          </a:p>
          <a:p>
            <a:pPr algn="ctr"/>
            <a:r>
              <a:rPr lang="en-US" dirty="0" smtClean="0"/>
              <a:t>Butterfly Wings</a:t>
            </a:r>
          </a:p>
          <a:p>
            <a:pPr algn="ctr"/>
            <a:r>
              <a:rPr lang="en-US" dirty="0" smtClean="0"/>
              <a:t>Sea Shells</a:t>
            </a:r>
          </a:p>
          <a:p>
            <a:pPr algn="ctr"/>
            <a:r>
              <a:rPr lang="en-US" dirty="0" smtClean="0"/>
              <a:t>Soap Bubbles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98472" y="2999073"/>
            <a:ext cx="1565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Two-slit exp</a:t>
            </a:r>
          </a:p>
          <a:p>
            <a:pPr algn="ctr"/>
            <a:r>
              <a:rPr lang="en-US" dirty="0" smtClean="0"/>
              <a:t>Holograms</a:t>
            </a:r>
          </a:p>
          <a:p>
            <a:pPr algn="ctr"/>
            <a:r>
              <a:rPr lang="en-US" dirty="0" smtClean="0"/>
              <a:t>Shadow Blur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1297" y="2999068"/>
            <a:ext cx="156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Sand in Water</a:t>
            </a:r>
          </a:p>
          <a:p>
            <a:pPr algn="ctr"/>
            <a:r>
              <a:rPr lang="en-US" dirty="0" smtClean="0"/>
              <a:t>Sunsets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Interaction of Light with Matter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67000" y="4648200"/>
            <a:ext cx="3810000" cy="2133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0299" y="647091"/>
            <a:ext cx="2174584" cy="49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Example (d</a:t>
            </a:r>
            <a:r>
              <a:rPr lang="en-US" sz="3200" b="1" u="sng" baseline="-25000" dirty="0" smtClean="0">
                <a:solidFill>
                  <a:schemeClr val="tx2"/>
                </a:solidFill>
              </a:rPr>
              <a:t>z2</a:t>
            </a:r>
            <a:r>
              <a:rPr lang="en-US" sz="3200" b="1" u="sng" dirty="0" smtClean="0">
                <a:solidFill>
                  <a:schemeClr val="tx2"/>
                </a:solidFill>
              </a:rPr>
              <a:t> to 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p</a:t>
            </a:r>
            <a:r>
              <a:rPr lang="en-US" sz="3200" b="1" u="sng" baseline="-25000" dirty="0" err="1" smtClean="0">
                <a:solidFill>
                  <a:schemeClr val="tx2"/>
                </a:solidFill>
              </a:rPr>
              <a:t>z</a:t>
            </a:r>
            <a:r>
              <a:rPr lang="en-US" sz="3200" b="1" u="sng" dirty="0" smtClean="0">
                <a:solidFill>
                  <a:schemeClr val="tx2"/>
                </a:solidFill>
              </a:rPr>
              <a:t>)</a:t>
            </a:r>
          </a:p>
        </p:txBody>
      </p:sp>
      <p:graphicFrame>
        <p:nvGraphicFramePr>
          <p:cNvPr id="207874" name="Object 2"/>
          <p:cNvGraphicFramePr>
            <a:graphicFrameLocks noChangeAspect="1"/>
          </p:cNvGraphicFramePr>
          <p:nvPr/>
        </p:nvGraphicFramePr>
        <p:xfrm>
          <a:off x="318952" y="376106"/>
          <a:ext cx="1732075" cy="599395"/>
        </p:xfrm>
        <a:graphic>
          <a:graphicData uri="http://schemas.openxmlformats.org/presentationml/2006/ole">
            <p:oleObj spid="_x0000_s308552" name="CS ChemDraw Drawing" r:id="rId4" imgW="1247744" imgH="432540" progId="ChemDraw.Document.6.0">
              <p:embed/>
            </p:oleObj>
          </a:graphicData>
        </a:graphic>
      </p:graphicFrame>
      <p:grpSp>
        <p:nvGrpSpPr>
          <p:cNvPr id="2" name="Group 69"/>
          <p:cNvGrpSpPr/>
          <p:nvPr/>
        </p:nvGrpSpPr>
        <p:grpSpPr>
          <a:xfrm>
            <a:off x="956578" y="1110280"/>
            <a:ext cx="2146965" cy="2016672"/>
            <a:chOff x="583359" y="2145900"/>
            <a:chExt cx="2146965" cy="2016672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1160061" y="3704208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>
              <a:off x="1118613" y="3793240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g</a:t>
              </a:r>
              <a:endParaRPr lang="en-US" baseline="-250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83359" y="3533209"/>
              <a:ext cx="5870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(d</a:t>
              </a:r>
              <a:r>
                <a:rPr lang="en-US" baseline="-25000" dirty="0" smtClean="0"/>
                <a:t>z2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175403" y="2326418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1106642" y="2452788"/>
              <a:ext cx="468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1u</a:t>
              </a:r>
              <a:endParaRPr lang="en-US" baseline="-250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69252" y="2145900"/>
              <a:ext cx="505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dirty="0" err="1" smtClean="0"/>
                <a:t>p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1654701" y="3296733"/>
              <a:ext cx="42398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573191" y="2932683"/>
              <a:ext cx="515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7030A0"/>
                  </a:solidFill>
                </a:rPr>
                <a:t>h</a:t>
              </a:r>
              <a:r>
                <a:rPr lang="en-US" dirty="0" err="1" smtClean="0">
                  <a:solidFill>
                    <a:srgbClr val="7030A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7030A0"/>
                </a:solidFill>
                <a:latin typeface="Symbol" pitchFamily="18" charset="2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2315345" y="3705445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2273897" y="3775815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g</a:t>
              </a:r>
              <a:endParaRPr lang="en-US" baseline="-25000" dirty="0"/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2330687" y="2327655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2261926" y="2454025"/>
              <a:ext cx="468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1u</a:t>
              </a:r>
              <a:endParaRPr lang="en-US" baseline="-25000" dirty="0"/>
            </a:p>
          </p:txBody>
        </p:sp>
        <p:graphicFrame>
          <p:nvGraphicFramePr>
            <p:cNvPr id="207875" name="Object 3"/>
            <p:cNvGraphicFramePr>
              <a:graphicFrameLocks noChangeAspect="1"/>
            </p:cNvGraphicFramePr>
            <p:nvPr/>
          </p:nvGraphicFramePr>
          <p:xfrm>
            <a:off x="1207558" y="3538946"/>
            <a:ext cx="74613" cy="309563"/>
          </p:xfrm>
          <a:graphic>
            <a:graphicData uri="http://schemas.openxmlformats.org/presentationml/2006/ole">
              <p:oleObj spid="_x0000_s308553" name="CS ChemDraw Drawing" r:id="rId5" imgW="74287" imgH="309150" progId="ChemDraw.Document.6.0">
                <p:embed/>
              </p:oleObj>
            </a:graphicData>
          </a:graphic>
        </p:graphicFrame>
        <p:graphicFrame>
          <p:nvGraphicFramePr>
            <p:cNvPr id="207876" name="Object 4"/>
            <p:cNvGraphicFramePr>
              <a:graphicFrameLocks noChangeAspect="1"/>
            </p:cNvGraphicFramePr>
            <p:nvPr/>
          </p:nvGraphicFramePr>
          <p:xfrm>
            <a:off x="2418985" y="2151379"/>
            <a:ext cx="74612" cy="309562"/>
          </p:xfrm>
          <a:graphic>
            <a:graphicData uri="http://schemas.openxmlformats.org/presentationml/2006/ole">
              <p:oleObj spid="_x0000_s308554" name="CS ChemDraw Drawing" r:id="rId6" imgW="74287" imgH="309150" progId="ChemDraw.Document.6.0">
                <p:embed/>
              </p:oleObj>
            </a:graphicData>
          </a:graphic>
        </p:graphicFrame>
      </p:grpSp>
      <p:sp>
        <p:nvSpPr>
          <p:cNvPr id="65" name="Rectangle 64"/>
          <p:cNvSpPr/>
          <p:nvPr/>
        </p:nvSpPr>
        <p:spPr>
          <a:xfrm>
            <a:off x="4805670" y="1141498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pic>
        <p:nvPicPr>
          <p:cNvPr id="30720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17757" y="1232110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0898" y="1225889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Rectangle 66"/>
          <p:cNvSpPr/>
          <p:nvPr/>
        </p:nvSpPr>
        <p:spPr>
          <a:xfrm>
            <a:off x="6628245" y="1116417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g</a:t>
            </a:r>
            <a:endParaRPr lang="en-US" sz="2400" baseline="-25000" dirty="0"/>
          </a:p>
        </p:txBody>
      </p:sp>
      <p:sp>
        <p:nvSpPr>
          <p:cNvPr id="68" name="Rectangle 67"/>
          <p:cNvSpPr/>
          <p:nvPr/>
        </p:nvSpPr>
        <p:spPr>
          <a:xfrm>
            <a:off x="7601735" y="1116417"/>
            <a:ext cx="551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sp>
        <p:nvSpPr>
          <p:cNvPr id="69" name="Rectangle 68"/>
          <p:cNvSpPr/>
          <p:nvPr/>
        </p:nvSpPr>
        <p:spPr>
          <a:xfrm>
            <a:off x="7287606" y="1116417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=</a:t>
            </a:r>
            <a:endParaRPr lang="en-US" sz="2400" baseline="-25000" dirty="0"/>
          </a:p>
        </p:txBody>
      </p:sp>
      <p:sp>
        <p:nvSpPr>
          <p:cNvPr id="71" name="Rectangle 70"/>
          <p:cNvSpPr/>
          <p:nvPr/>
        </p:nvSpPr>
        <p:spPr>
          <a:xfrm>
            <a:off x="144412" y="3173607"/>
            <a:ext cx="88316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The transition is </a:t>
            </a:r>
            <a:r>
              <a:rPr lang="en-GB" sz="2000" b="1" dirty="0" smtClean="0">
                <a:solidFill>
                  <a:srgbClr val="FF0000"/>
                </a:solidFill>
              </a:rPr>
              <a:t>forbidden</a:t>
            </a:r>
            <a:r>
              <a:rPr lang="en-GB" sz="2000" dirty="0" smtClean="0">
                <a:solidFill>
                  <a:srgbClr val="FF0000"/>
                </a:solidFill>
              </a:rPr>
              <a:t> if the </a:t>
            </a:r>
            <a:r>
              <a:rPr lang="en-GB" sz="2000" u="sng" dirty="0" smtClean="0">
                <a:solidFill>
                  <a:srgbClr val="FF0000"/>
                </a:solidFill>
              </a:rPr>
              <a:t>direct product</a:t>
            </a:r>
            <a:r>
              <a:rPr lang="en-GB" sz="2000" dirty="0" smtClean="0">
                <a:solidFill>
                  <a:srgbClr val="FF0000"/>
                </a:solidFill>
              </a:rPr>
              <a:t> does not contain A, A</a:t>
            </a:r>
            <a:r>
              <a:rPr lang="en-GB" sz="2000" baseline="-25000" dirty="0" smtClean="0">
                <a:solidFill>
                  <a:srgbClr val="FF0000"/>
                </a:solidFill>
              </a:rPr>
              <a:t>1</a:t>
            </a:r>
            <a:r>
              <a:rPr lang="en-GB" sz="2000" dirty="0" smtClean="0">
                <a:solidFill>
                  <a:srgbClr val="FF0000"/>
                </a:solidFill>
              </a:rPr>
              <a:t>, A</a:t>
            </a:r>
            <a:r>
              <a:rPr lang="en-GB" sz="2000" baseline="-25000" dirty="0" smtClean="0">
                <a:solidFill>
                  <a:srgbClr val="FF0000"/>
                </a:solidFill>
              </a:rPr>
              <a:t>g</a:t>
            </a:r>
            <a:r>
              <a:rPr lang="en-GB" sz="2000" dirty="0" smtClean="0">
                <a:solidFill>
                  <a:srgbClr val="FF0000"/>
                </a:solidFill>
              </a:rPr>
              <a:t> , A</a:t>
            </a:r>
            <a:r>
              <a:rPr lang="en-GB" sz="2000" baseline="-25000" dirty="0" smtClean="0">
                <a:solidFill>
                  <a:srgbClr val="FF0000"/>
                </a:solidFill>
              </a:rPr>
              <a:t>1g</a:t>
            </a:r>
            <a:r>
              <a:rPr lang="en-GB" sz="2000" dirty="0" smtClean="0">
                <a:solidFill>
                  <a:srgbClr val="FF0000"/>
                </a:solidFill>
              </a:rPr>
              <a:t> or A’.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818105" y="1741786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0192" y="1832398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83333" y="1826177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Rectangle 75"/>
          <p:cNvSpPr/>
          <p:nvPr/>
        </p:nvSpPr>
        <p:spPr>
          <a:xfrm>
            <a:off x="6640680" y="1716705"/>
            <a:ext cx="458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g</a:t>
            </a:r>
            <a:endParaRPr lang="en-US" sz="2400" baseline="-25000" dirty="0"/>
          </a:p>
        </p:txBody>
      </p:sp>
      <p:sp>
        <p:nvSpPr>
          <p:cNvPr id="77" name="Rectangle 76"/>
          <p:cNvSpPr/>
          <p:nvPr/>
        </p:nvSpPr>
        <p:spPr>
          <a:xfrm>
            <a:off x="7614170" y="1716705"/>
            <a:ext cx="551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3g</a:t>
            </a:r>
            <a:endParaRPr lang="en-US" sz="2400" baseline="-25000" dirty="0"/>
          </a:p>
        </p:txBody>
      </p:sp>
      <p:sp>
        <p:nvSpPr>
          <p:cNvPr id="78" name="Rectangle 77"/>
          <p:cNvSpPr/>
          <p:nvPr/>
        </p:nvSpPr>
        <p:spPr>
          <a:xfrm>
            <a:off x="7300041" y="1716705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=</a:t>
            </a:r>
            <a:endParaRPr lang="en-US" sz="2400" baseline="-25000" dirty="0"/>
          </a:p>
        </p:txBody>
      </p:sp>
      <p:sp>
        <p:nvSpPr>
          <p:cNvPr id="79" name="Rectangle 78"/>
          <p:cNvSpPr/>
          <p:nvPr/>
        </p:nvSpPr>
        <p:spPr>
          <a:xfrm>
            <a:off x="4821209" y="2379398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3296" y="2470010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86437" y="2463789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Rectangle 81"/>
          <p:cNvSpPr/>
          <p:nvPr/>
        </p:nvSpPr>
        <p:spPr>
          <a:xfrm>
            <a:off x="6643784" y="2354317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g</a:t>
            </a:r>
            <a:endParaRPr lang="en-US" sz="2400" baseline="-25000" dirty="0"/>
          </a:p>
        </p:txBody>
      </p:sp>
      <p:sp>
        <p:nvSpPr>
          <p:cNvPr id="83" name="Rectangle 82"/>
          <p:cNvSpPr/>
          <p:nvPr/>
        </p:nvSpPr>
        <p:spPr>
          <a:xfrm>
            <a:off x="7617274" y="2354317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g</a:t>
            </a:r>
            <a:endParaRPr lang="en-US" sz="2400" baseline="-25000" dirty="0"/>
          </a:p>
        </p:txBody>
      </p:sp>
      <p:sp>
        <p:nvSpPr>
          <p:cNvPr id="84" name="Rectangle 83"/>
          <p:cNvSpPr/>
          <p:nvPr/>
        </p:nvSpPr>
        <p:spPr>
          <a:xfrm>
            <a:off x="7303145" y="2354317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=</a:t>
            </a:r>
            <a:endParaRPr lang="en-US" sz="2400" baseline="-25000" dirty="0"/>
          </a:p>
        </p:txBody>
      </p:sp>
      <p:sp>
        <p:nvSpPr>
          <p:cNvPr id="85" name="TextBox 84"/>
          <p:cNvSpPr txBox="1"/>
          <p:nvPr/>
        </p:nvSpPr>
        <p:spPr>
          <a:xfrm>
            <a:off x="3884197" y="1190577"/>
            <a:ext cx="103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basis</a:t>
            </a:r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5685858" y="1143210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3u</a:t>
            </a:r>
            <a:endParaRPr lang="en-US" sz="2400" baseline="-25000" dirty="0"/>
          </a:p>
        </p:txBody>
      </p:sp>
      <p:sp>
        <p:nvSpPr>
          <p:cNvPr id="88" name="TextBox 87"/>
          <p:cNvSpPr txBox="1"/>
          <p:nvPr/>
        </p:nvSpPr>
        <p:spPr>
          <a:xfrm>
            <a:off x="3896637" y="1785272"/>
            <a:ext cx="103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 basis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899746" y="2432169"/>
            <a:ext cx="103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 basis</a:t>
            </a:r>
            <a:endParaRPr lang="en-US" dirty="0"/>
          </a:p>
        </p:txBody>
      </p:sp>
      <p:sp>
        <p:nvSpPr>
          <p:cNvPr id="93" name="Rectangle 92"/>
          <p:cNvSpPr/>
          <p:nvPr/>
        </p:nvSpPr>
        <p:spPr>
          <a:xfrm>
            <a:off x="5688967" y="1732217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2u</a:t>
            </a:r>
            <a:endParaRPr lang="en-US" sz="2400" baseline="-25000" dirty="0"/>
          </a:p>
        </p:txBody>
      </p:sp>
      <p:sp>
        <p:nvSpPr>
          <p:cNvPr id="94" name="Rectangle 93"/>
          <p:cNvSpPr/>
          <p:nvPr/>
        </p:nvSpPr>
        <p:spPr>
          <a:xfrm>
            <a:off x="5682325" y="2379137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sp>
        <p:nvSpPr>
          <p:cNvPr id="60" name="TextBox 59"/>
          <p:cNvSpPr txBox="1"/>
          <p:nvPr/>
        </p:nvSpPr>
        <p:spPr>
          <a:xfrm rot="19632376">
            <a:off x="7781742" y="867746"/>
            <a:ext cx="121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Forbidden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 rot="19632376">
            <a:off x="7803508" y="1430694"/>
            <a:ext cx="121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Forbidden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 rot="19632376">
            <a:off x="7769035" y="2086949"/>
            <a:ext cx="121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Allowed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38185" y="3521958"/>
            <a:ext cx="88316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8000"/>
                </a:solidFill>
              </a:rPr>
              <a:t>The transition is </a:t>
            </a:r>
            <a:r>
              <a:rPr lang="en-GB" sz="2000" b="1" dirty="0" smtClean="0">
                <a:solidFill>
                  <a:srgbClr val="008000"/>
                </a:solidFill>
              </a:rPr>
              <a:t>allowed</a:t>
            </a:r>
            <a:r>
              <a:rPr lang="en-GB" sz="2000" dirty="0" smtClean="0">
                <a:solidFill>
                  <a:srgbClr val="008000"/>
                </a:solidFill>
              </a:rPr>
              <a:t> if the </a:t>
            </a:r>
            <a:r>
              <a:rPr lang="en-GB" sz="2000" u="sng" dirty="0" smtClean="0">
                <a:solidFill>
                  <a:srgbClr val="008000"/>
                </a:solidFill>
              </a:rPr>
              <a:t>direct product</a:t>
            </a:r>
            <a:r>
              <a:rPr lang="en-GB" sz="2000" dirty="0" smtClean="0">
                <a:solidFill>
                  <a:srgbClr val="008000"/>
                </a:solidFill>
              </a:rPr>
              <a:t> does contains A, A</a:t>
            </a:r>
            <a:r>
              <a:rPr lang="en-GB" sz="2000" baseline="-25000" dirty="0" smtClean="0">
                <a:solidFill>
                  <a:srgbClr val="008000"/>
                </a:solidFill>
              </a:rPr>
              <a:t>1</a:t>
            </a:r>
            <a:r>
              <a:rPr lang="en-GB" sz="2000" dirty="0" smtClean="0">
                <a:solidFill>
                  <a:srgbClr val="008000"/>
                </a:solidFill>
              </a:rPr>
              <a:t>, A</a:t>
            </a:r>
            <a:r>
              <a:rPr lang="en-GB" sz="2000" baseline="-25000" dirty="0" smtClean="0">
                <a:solidFill>
                  <a:srgbClr val="008000"/>
                </a:solidFill>
              </a:rPr>
              <a:t>g</a:t>
            </a:r>
            <a:r>
              <a:rPr lang="en-GB" sz="2000" dirty="0" smtClean="0">
                <a:solidFill>
                  <a:srgbClr val="008000"/>
                </a:solidFill>
              </a:rPr>
              <a:t> , A</a:t>
            </a:r>
            <a:r>
              <a:rPr lang="en-GB" sz="2000" baseline="-25000" dirty="0" smtClean="0">
                <a:solidFill>
                  <a:srgbClr val="008000"/>
                </a:solidFill>
              </a:rPr>
              <a:t>1g</a:t>
            </a:r>
            <a:r>
              <a:rPr lang="en-GB" sz="2000" dirty="0" smtClean="0">
                <a:solidFill>
                  <a:srgbClr val="008000"/>
                </a:solidFill>
              </a:rPr>
              <a:t> or A’.</a:t>
            </a:r>
            <a:endParaRPr lang="en-US" sz="2000" dirty="0">
              <a:solidFill>
                <a:srgbClr val="008000"/>
              </a:solidFill>
            </a:endParaRPr>
          </a:p>
        </p:txBody>
      </p:sp>
      <p:graphicFrame>
        <p:nvGraphicFramePr>
          <p:cNvPr id="308230" name="Object 6"/>
          <p:cNvGraphicFramePr>
            <a:graphicFrameLocks noChangeAspect="1"/>
          </p:cNvGraphicFramePr>
          <p:nvPr/>
        </p:nvGraphicFramePr>
        <p:xfrm>
          <a:off x="286171" y="4358424"/>
          <a:ext cx="1366837" cy="1574800"/>
        </p:xfrm>
        <a:graphic>
          <a:graphicData uri="http://schemas.openxmlformats.org/presentationml/2006/ole">
            <p:oleObj spid="_x0000_s308555" name="CS ChemDraw Drawing" r:id="rId8" imgW="1366603" imgH="1574100" progId="ChemDraw.Document.6.0">
              <p:embed/>
            </p:oleObj>
          </a:graphicData>
        </a:graphic>
      </p:graphicFrame>
      <p:sp>
        <p:nvSpPr>
          <p:cNvPr id="70" name="Rectangle 69"/>
          <p:cNvSpPr/>
          <p:nvPr/>
        </p:nvSpPr>
        <p:spPr>
          <a:xfrm>
            <a:off x="647668" y="5962355"/>
            <a:ext cx="445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</a:t>
            </a:r>
            <a:r>
              <a:rPr lang="en-US" baseline="-25000" dirty="0" smtClean="0"/>
              <a:t>z2</a:t>
            </a:r>
            <a:endParaRPr lang="en-US" baseline="-25000" dirty="0"/>
          </a:p>
        </p:txBody>
      </p:sp>
      <p:graphicFrame>
        <p:nvGraphicFramePr>
          <p:cNvPr id="308231" name="Object 7"/>
          <p:cNvGraphicFramePr>
            <a:graphicFrameLocks noChangeAspect="1"/>
          </p:cNvGraphicFramePr>
          <p:nvPr/>
        </p:nvGraphicFramePr>
        <p:xfrm>
          <a:off x="5660605" y="4293118"/>
          <a:ext cx="1366837" cy="1574800"/>
        </p:xfrm>
        <a:graphic>
          <a:graphicData uri="http://schemas.openxmlformats.org/presentationml/2006/ole">
            <p:oleObj spid="_x0000_s308556" name="CS ChemDraw Drawing" r:id="rId9" imgW="1366603" imgH="1574100" progId="ChemDraw.Document.6.0">
              <p:embed/>
            </p:oleObj>
          </a:graphicData>
        </a:graphic>
      </p:graphicFrame>
      <p:cxnSp>
        <p:nvCxnSpPr>
          <p:cNvPr id="72" name="Straight Arrow Connector 71"/>
          <p:cNvCxnSpPr/>
          <p:nvPr/>
        </p:nvCxnSpPr>
        <p:spPr>
          <a:xfrm>
            <a:off x="1891069" y="5296666"/>
            <a:ext cx="42398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1809559" y="4932616"/>
            <a:ext cx="51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h</a:t>
            </a:r>
            <a:r>
              <a:rPr lang="en-US" dirty="0" err="1" smtClean="0">
                <a:solidFill>
                  <a:srgbClr val="7030A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7030A0"/>
              </a:solidFill>
              <a:latin typeface="Symbol" pitchFamily="18" charset="2"/>
            </a:endParaRPr>
          </a:p>
        </p:txBody>
      </p:sp>
      <p:graphicFrame>
        <p:nvGraphicFramePr>
          <p:cNvPr id="308232" name="Object 8"/>
          <p:cNvGraphicFramePr>
            <a:graphicFrameLocks noChangeAspect="1"/>
          </p:cNvGraphicFramePr>
          <p:nvPr/>
        </p:nvGraphicFramePr>
        <p:xfrm>
          <a:off x="2516186" y="4347914"/>
          <a:ext cx="1366837" cy="1574800"/>
        </p:xfrm>
        <a:graphic>
          <a:graphicData uri="http://schemas.openxmlformats.org/presentationml/2006/ole">
            <p:oleObj spid="_x0000_s308557" name="CS ChemDraw Drawing" r:id="rId10" imgW="1366603" imgH="1574100" progId="ChemDraw.Document.6.0">
              <p:embed/>
            </p:oleObj>
          </a:graphicData>
        </a:graphic>
      </p:graphicFrame>
      <p:sp>
        <p:nvSpPr>
          <p:cNvPr id="96" name="Rectangle 95"/>
          <p:cNvSpPr/>
          <p:nvPr/>
        </p:nvSpPr>
        <p:spPr>
          <a:xfrm>
            <a:off x="2912307" y="5946807"/>
            <a:ext cx="364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p</a:t>
            </a:r>
            <a:r>
              <a:rPr lang="en-US" baseline="-25000" dirty="0" err="1" smtClean="0"/>
              <a:t>z</a:t>
            </a:r>
            <a:endParaRPr lang="en-US" baseline="-25000" dirty="0"/>
          </a:p>
        </p:txBody>
      </p:sp>
      <p:sp>
        <p:nvSpPr>
          <p:cNvPr id="97" name="TextBox 96"/>
          <p:cNvSpPr txBox="1"/>
          <p:nvPr/>
        </p:nvSpPr>
        <p:spPr>
          <a:xfrm>
            <a:off x="4313781" y="4616055"/>
            <a:ext cx="575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h</a:t>
            </a:r>
            <a:r>
              <a:rPr lang="en-US" dirty="0" err="1" smtClean="0">
                <a:solidFill>
                  <a:srgbClr val="0000FF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98" name="Freeform 97"/>
          <p:cNvSpPr>
            <a:spLocks noChangeAspect="1"/>
          </p:cNvSpPr>
          <p:nvPr/>
        </p:nvSpPr>
        <p:spPr bwMode="auto">
          <a:xfrm flipH="1">
            <a:off x="4628445" y="4721290"/>
            <a:ext cx="1228388" cy="76835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0000FF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436681" y="6264262"/>
            <a:ext cx="121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Allowed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1" name="Freeform 100"/>
          <p:cNvSpPr>
            <a:spLocks noChangeAspect="1"/>
          </p:cNvSpPr>
          <p:nvPr/>
        </p:nvSpPr>
        <p:spPr bwMode="auto">
          <a:xfrm rot="18731906" flipH="1">
            <a:off x="4905144" y="6183093"/>
            <a:ext cx="1228388" cy="263083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0000FF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447513" y="4208626"/>
            <a:ext cx="121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</a:rPr>
              <a:t>z polarized = allowed</a:t>
            </a:r>
            <a:endParaRPr lang="en-US" sz="1400" dirty="0">
              <a:solidFill>
                <a:srgbClr val="008000"/>
              </a:solidFill>
              <a:latin typeface="Symbol" pitchFamily="18" charset="2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4357312" y="5825935"/>
            <a:ext cx="121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y polarized = forbidden</a:t>
            </a:r>
            <a:endParaRPr lang="en-US" sz="14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094293" y="4578744"/>
            <a:ext cx="121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x polarized = forbidden</a:t>
            </a:r>
            <a:endParaRPr lang="en-US" sz="14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108" name="Freeform 107"/>
          <p:cNvSpPr>
            <a:spLocks noChangeAspect="1"/>
          </p:cNvSpPr>
          <p:nvPr/>
        </p:nvSpPr>
        <p:spPr bwMode="auto">
          <a:xfrm rot="10800000" flipH="1">
            <a:off x="7007643" y="5159827"/>
            <a:ext cx="1228388" cy="12217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0000FF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srgbClr val="0000FF"/>
              </a:solidFill>
            </a:endParaRPr>
          </a:p>
        </p:txBody>
      </p:sp>
      <p:graphicFrame>
        <p:nvGraphicFramePr>
          <p:cNvPr id="308234" name="Object 10"/>
          <p:cNvGraphicFramePr>
            <a:graphicFrameLocks noChangeAspect="1"/>
          </p:cNvGraphicFramePr>
          <p:nvPr/>
        </p:nvGraphicFramePr>
        <p:xfrm>
          <a:off x="7297541" y="5092251"/>
          <a:ext cx="227135" cy="311054"/>
        </p:xfrm>
        <a:graphic>
          <a:graphicData uri="http://schemas.openxmlformats.org/presentationml/2006/ole">
            <p:oleObj spid="_x0000_s308558" name="CS ChemDraw Drawing" r:id="rId11" imgW="717473" imgH="982530" progId="ChemDraw.Document.6.0">
              <p:embed/>
            </p:oleObj>
          </a:graphicData>
        </a:graphic>
      </p:graphicFrame>
      <p:graphicFrame>
        <p:nvGraphicFramePr>
          <p:cNvPr id="308235" name="Object 11"/>
          <p:cNvGraphicFramePr>
            <a:graphicFrameLocks noChangeAspect="1"/>
          </p:cNvGraphicFramePr>
          <p:nvPr/>
        </p:nvGraphicFramePr>
        <p:xfrm>
          <a:off x="5312153" y="6203635"/>
          <a:ext cx="531262" cy="66191"/>
        </p:xfrm>
        <a:graphic>
          <a:graphicData uri="http://schemas.openxmlformats.org/presentationml/2006/ole">
            <p:oleObj spid="_x0000_s308559" name="CS ChemDraw Drawing" r:id="rId12" imgW="1259900" imgH="156600" progId="ChemDraw.Document.6.0">
              <p:embed/>
            </p:oleObj>
          </a:graphicData>
        </a:graphic>
      </p:graphicFrame>
      <p:graphicFrame>
        <p:nvGraphicFramePr>
          <p:cNvPr id="308236" name="Object 12"/>
          <p:cNvGraphicFramePr>
            <a:graphicFrameLocks noChangeAspect="1"/>
          </p:cNvGraphicFramePr>
          <p:nvPr/>
        </p:nvGraphicFramePr>
        <p:xfrm>
          <a:off x="5292725" y="4755171"/>
          <a:ext cx="66675" cy="608830"/>
        </p:xfrm>
        <a:graphic>
          <a:graphicData uri="http://schemas.openxmlformats.org/presentationml/2006/ole">
            <p:oleObj spid="_x0000_s308560" name="CS ChemDraw Drawing" r:id="rId13" imgW="156677" imgH="1435320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70" grpId="0"/>
      <p:bldP spid="95" grpId="0"/>
      <p:bldP spid="96" grpId="0"/>
      <p:bldP spid="97" grpId="0"/>
      <p:bldP spid="98" grpId="0" animBg="1"/>
      <p:bldP spid="99" grpId="0"/>
      <p:bldP spid="101" grpId="0" animBg="1"/>
      <p:bldP spid="103" grpId="0"/>
      <p:bldP spid="105" grpId="0"/>
      <p:bldP spid="107" grpId="0"/>
      <p:bldP spid="10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9699" y="964315"/>
            <a:ext cx="2174584" cy="49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65161" y="869792"/>
            <a:ext cx="181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allowedness</a:t>
            </a:r>
            <a:r>
              <a:rPr lang="en-US" dirty="0" smtClean="0"/>
              <a:t> of a transition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18633" y="953526"/>
            <a:ext cx="46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=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807595" y="1372069"/>
            <a:ext cx="888642" cy="46364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365161" y="1833562"/>
            <a:ext cx="181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Irr</a:t>
            </a:r>
            <a:r>
              <a:rPr lang="en-US" dirty="0" smtClean="0">
                <a:solidFill>
                  <a:srgbClr val="0000FF"/>
                </a:solidFill>
              </a:rPr>
              <a:t>. Rep. for the excited state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701048" y="1457927"/>
            <a:ext cx="545206" cy="36490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60973" y="1831415"/>
            <a:ext cx="181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Irr</a:t>
            </a:r>
            <a:r>
              <a:rPr lang="en-US" dirty="0" smtClean="0">
                <a:solidFill>
                  <a:srgbClr val="FF0000"/>
                </a:solidFill>
              </a:rPr>
              <a:t>. Rep. for the ground state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49274" y="1408649"/>
            <a:ext cx="0" cy="708338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69419" y="2104108"/>
            <a:ext cx="1817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Irr</a:t>
            </a:r>
            <a:r>
              <a:rPr lang="en-US" dirty="0" smtClean="0">
                <a:solidFill>
                  <a:srgbClr val="7030A0"/>
                </a:solidFill>
              </a:rPr>
              <a:t>. Rep. for the 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</a:rPr>
              <a:t>linear basis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</a:rPr>
              <a:t>(x, y, and z)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Example (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d</a:t>
            </a:r>
            <a:r>
              <a:rPr lang="en-US" sz="3200" b="1" u="sng" baseline="-25000" dirty="0" err="1" smtClean="0">
                <a:solidFill>
                  <a:schemeClr val="tx2"/>
                </a:solidFill>
              </a:rPr>
              <a:t>xy</a:t>
            </a:r>
            <a:r>
              <a:rPr lang="en-US" sz="3200" b="1" u="sng" dirty="0" smtClean="0">
                <a:solidFill>
                  <a:schemeClr val="tx2"/>
                </a:solidFill>
              </a:rPr>
              <a:t> to 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p</a:t>
            </a:r>
            <a:r>
              <a:rPr lang="en-US" sz="3200" b="1" u="sng" baseline="-25000" dirty="0" err="1" smtClean="0">
                <a:solidFill>
                  <a:schemeClr val="tx2"/>
                </a:solidFill>
              </a:rPr>
              <a:t>z</a:t>
            </a:r>
            <a:r>
              <a:rPr lang="en-US" sz="3200" b="1" u="sng" dirty="0" smtClean="0">
                <a:solidFill>
                  <a:schemeClr val="tx2"/>
                </a:solidFill>
              </a:rPr>
              <a:t>)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749258" y="3704246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144253" y="3707357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29928" y="3701130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44253" y="4864358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750407" y="6002701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145402" y="5996481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531077" y="5999585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916744" y="6002695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376016" y="5996480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0719" y="3721644"/>
            <a:ext cx="486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</a:t>
            </a:r>
            <a:r>
              <a:rPr lang="en-US" baseline="-25000" dirty="0" smtClean="0"/>
              <a:t>2h</a:t>
            </a:r>
            <a:endParaRPr lang="en-US" baseline="-25000" dirty="0"/>
          </a:p>
        </p:txBody>
      </p:sp>
      <p:sp>
        <p:nvSpPr>
          <p:cNvPr id="25" name="Rectangle 24"/>
          <p:cNvSpPr/>
          <p:nvPr/>
        </p:nvSpPr>
        <p:spPr>
          <a:xfrm>
            <a:off x="4680497" y="3727975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1u</a:t>
            </a:r>
            <a:endParaRPr lang="en-US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4672314" y="3243809"/>
            <a:ext cx="417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(z)</a:t>
            </a:r>
            <a:endParaRPr lang="en-US" baseline="-25000" dirty="0"/>
          </a:p>
        </p:txBody>
      </p:sp>
      <p:sp>
        <p:nvSpPr>
          <p:cNvPr id="27" name="Rectangle 26"/>
          <p:cNvSpPr/>
          <p:nvPr/>
        </p:nvSpPr>
        <p:spPr>
          <a:xfrm>
            <a:off x="5105898" y="4869419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g</a:t>
            </a:r>
            <a:endParaRPr lang="en-US" baseline="-25000" dirty="0"/>
          </a:p>
        </p:txBody>
      </p:sp>
      <p:sp>
        <p:nvSpPr>
          <p:cNvPr id="28" name="Rectangle 27"/>
          <p:cNvSpPr/>
          <p:nvPr/>
        </p:nvSpPr>
        <p:spPr>
          <a:xfrm>
            <a:off x="4073993" y="4677742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s</a:t>
            </a:r>
            <a:endParaRPr lang="en-US" baseline="-25000" dirty="0"/>
          </a:p>
        </p:txBody>
      </p:sp>
      <p:sp>
        <p:nvSpPr>
          <p:cNvPr id="29" name="Rectangle 28"/>
          <p:cNvSpPr/>
          <p:nvPr/>
        </p:nvSpPr>
        <p:spPr>
          <a:xfrm>
            <a:off x="4058841" y="5822168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</a:t>
            </a:r>
            <a:endParaRPr lang="en-US" baseline="-25000" dirty="0"/>
          </a:p>
        </p:txBody>
      </p:sp>
      <p:sp>
        <p:nvSpPr>
          <p:cNvPr id="30" name="Rectangle 29"/>
          <p:cNvSpPr/>
          <p:nvPr/>
        </p:nvSpPr>
        <p:spPr>
          <a:xfrm>
            <a:off x="4058159" y="3523852"/>
            <a:ext cx="306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p</a:t>
            </a:r>
            <a:endParaRPr lang="en-US" baseline="-25000" dirty="0"/>
          </a:p>
        </p:txBody>
      </p:sp>
      <p:sp>
        <p:nvSpPr>
          <p:cNvPr id="31" name="Rectangle 30"/>
          <p:cNvSpPr/>
          <p:nvPr/>
        </p:nvSpPr>
        <p:spPr>
          <a:xfrm>
            <a:off x="5076651" y="3246913"/>
            <a:ext cx="425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(x)</a:t>
            </a:r>
            <a:endParaRPr lang="en-US" baseline="-25000" dirty="0"/>
          </a:p>
        </p:txBody>
      </p:sp>
      <p:sp>
        <p:nvSpPr>
          <p:cNvPr id="32" name="Rectangle 31"/>
          <p:cNvSpPr/>
          <p:nvPr/>
        </p:nvSpPr>
        <p:spPr>
          <a:xfrm>
            <a:off x="5471657" y="3259348"/>
            <a:ext cx="429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(y)</a:t>
            </a:r>
            <a:endParaRPr lang="en-US" baseline="-25000" dirty="0"/>
          </a:p>
        </p:txBody>
      </p:sp>
      <p:sp>
        <p:nvSpPr>
          <p:cNvPr id="33" name="Rectangle 32"/>
          <p:cNvSpPr/>
          <p:nvPr/>
        </p:nvSpPr>
        <p:spPr>
          <a:xfrm>
            <a:off x="5066163" y="3721753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3u</a:t>
            </a:r>
            <a:endParaRPr lang="en-US" baseline="-25000" dirty="0"/>
          </a:p>
        </p:txBody>
      </p:sp>
      <p:pic>
        <p:nvPicPr>
          <p:cNvPr id="2078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996" y="4073770"/>
            <a:ext cx="3719318" cy="214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7874" name="Object 2"/>
          <p:cNvGraphicFramePr>
            <a:graphicFrameLocks noChangeAspect="1"/>
          </p:cNvGraphicFramePr>
          <p:nvPr/>
        </p:nvGraphicFramePr>
        <p:xfrm>
          <a:off x="1018294" y="3082477"/>
          <a:ext cx="1732075" cy="599395"/>
        </p:xfrm>
        <a:graphic>
          <a:graphicData uri="http://schemas.openxmlformats.org/presentationml/2006/ole">
            <p:oleObj spid="_x0000_s309355" name="CS ChemDraw Drawing" r:id="rId5" imgW="1247744" imgH="432540" progId="ChemDraw.Document.6.0">
              <p:embed/>
            </p:oleObj>
          </a:graphicData>
        </a:graphic>
      </p:graphicFrame>
      <p:sp>
        <p:nvSpPr>
          <p:cNvPr id="36" name="Rectangle 35"/>
          <p:cNvSpPr/>
          <p:nvPr/>
        </p:nvSpPr>
        <p:spPr>
          <a:xfrm>
            <a:off x="5461159" y="3720743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2u</a:t>
            </a:r>
            <a:endParaRPr lang="en-US" baseline="-25000" dirty="0"/>
          </a:p>
        </p:txBody>
      </p:sp>
      <p:sp>
        <p:nvSpPr>
          <p:cNvPr id="37" name="Rectangle 36"/>
          <p:cNvSpPr/>
          <p:nvPr/>
        </p:nvSpPr>
        <p:spPr>
          <a:xfrm>
            <a:off x="4334568" y="6001533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g</a:t>
            </a:r>
            <a:endParaRPr lang="en-US" baseline="-25000" dirty="0"/>
          </a:p>
        </p:txBody>
      </p:sp>
      <p:sp>
        <p:nvSpPr>
          <p:cNvPr id="38" name="Rectangle 37"/>
          <p:cNvSpPr/>
          <p:nvPr/>
        </p:nvSpPr>
        <p:spPr>
          <a:xfrm>
            <a:off x="4283537" y="5579572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(z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baseline="-25000" dirty="0"/>
          </a:p>
        </p:txBody>
      </p:sp>
      <p:sp>
        <p:nvSpPr>
          <p:cNvPr id="39" name="Rectangle 38"/>
          <p:cNvSpPr/>
          <p:nvPr/>
        </p:nvSpPr>
        <p:spPr>
          <a:xfrm>
            <a:off x="5895888" y="6004647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g</a:t>
            </a:r>
            <a:endParaRPr lang="en-US" baseline="-25000" dirty="0"/>
          </a:p>
        </p:txBody>
      </p:sp>
      <p:sp>
        <p:nvSpPr>
          <p:cNvPr id="40" name="Rectangle 39"/>
          <p:cNvSpPr/>
          <p:nvPr/>
        </p:nvSpPr>
        <p:spPr>
          <a:xfrm>
            <a:off x="5854173" y="5592013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(x</a:t>
            </a:r>
            <a:r>
              <a:rPr lang="en-US" baseline="30000" dirty="0" smtClean="0"/>
              <a:t>2</a:t>
            </a:r>
            <a:r>
              <a:rPr lang="en-US" dirty="0" smtClean="0"/>
              <a:t>-y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baseline="-25000" dirty="0"/>
          </a:p>
        </p:txBody>
      </p:sp>
      <p:sp>
        <p:nvSpPr>
          <p:cNvPr id="41" name="Rectangle 40"/>
          <p:cNvSpPr/>
          <p:nvPr/>
        </p:nvSpPr>
        <p:spPr>
          <a:xfrm>
            <a:off x="4618147" y="5576466"/>
            <a:ext cx="529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(</a:t>
            </a:r>
            <a:r>
              <a:rPr lang="en-US" dirty="0" err="1" smtClean="0"/>
              <a:t>xy</a:t>
            </a:r>
            <a:r>
              <a:rPr lang="en-US" dirty="0" smtClean="0"/>
              <a:t>)</a:t>
            </a:r>
            <a:endParaRPr lang="en-US" baseline="-25000" dirty="0"/>
          </a:p>
        </p:txBody>
      </p:sp>
      <p:sp>
        <p:nvSpPr>
          <p:cNvPr id="42" name="Rectangle 41"/>
          <p:cNvSpPr/>
          <p:nvPr/>
        </p:nvSpPr>
        <p:spPr>
          <a:xfrm>
            <a:off x="4682910" y="6004643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1g</a:t>
            </a:r>
            <a:endParaRPr lang="en-US" baseline="-25000" dirty="0"/>
          </a:p>
        </p:txBody>
      </p:sp>
      <p:sp>
        <p:nvSpPr>
          <p:cNvPr id="43" name="Rectangle 42"/>
          <p:cNvSpPr/>
          <p:nvPr/>
        </p:nvSpPr>
        <p:spPr>
          <a:xfrm>
            <a:off x="5022484" y="5579570"/>
            <a:ext cx="529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(</a:t>
            </a:r>
            <a:r>
              <a:rPr lang="en-US" dirty="0" err="1" smtClean="0"/>
              <a:t>xz</a:t>
            </a:r>
            <a:r>
              <a:rPr lang="en-US" dirty="0" smtClean="0"/>
              <a:t>)</a:t>
            </a:r>
            <a:endParaRPr lang="en-US" baseline="-25000" dirty="0"/>
          </a:p>
        </p:txBody>
      </p:sp>
      <p:sp>
        <p:nvSpPr>
          <p:cNvPr id="44" name="Rectangle 43"/>
          <p:cNvSpPr/>
          <p:nvPr/>
        </p:nvSpPr>
        <p:spPr>
          <a:xfrm>
            <a:off x="5059242" y="6007753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2g</a:t>
            </a:r>
            <a:endParaRPr lang="en-US" baseline="-25000" dirty="0"/>
          </a:p>
        </p:txBody>
      </p:sp>
      <p:sp>
        <p:nvSpPr>
          <p:cNvPr id="45" name="Rectangle 44"/>
          <p:cNvSpPr/>
          <p:nvPr/>
        </p:nvSpPr>
        <p:spPr>
          <a:xfrm>
            <a:off x="5426821" y="5592005"/>
            <a:ext cx="529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(</a:t>
            </a:r>
            <a:r>
              <a:rPr lang="en-US" dirty="0" err="1" smtClean="0"/>
              <a:t>yz</a:t>
            </a:r>
            <a:r>
              <a:rPr lang="en-US" dirty="0" smtClean="0"/>
              <a:t>)</a:t>
            </a:r>
            <a:endParaRPr lang="en-US" baseline="-25000" dirty="0"/>
          </a:p>
        </p:txBody>
      </p:sp>
      <p:sp>
        <p:nvSpPr>
          <p:cNvPr id="46" name="Rectangle 45"/>
          <p:cNvSpPr/>
          <p:nvPr/>
        </p:nvSpPr>
        <p:spPr>
          <a:xfrm>
            <a:off x="5463567" y="6004578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3g</a:t>
            </a:r>
            <a:endParaRPr lang="en-US" baseline="-25000" dirty="0"/>
          </a:p>
        </p:txBody>
      </p:sp>
      <p:cxnSp>
        <p:nvCxnSpPr>
          <p:cNvPr id="47" name="Straight Connector 46"/>
          <p:cNvCxnSpPr/>
          <p:nvPr/>
        </p:nvCxnSpPr>
        <p:spPr>
          <a:xfrm>
            <a:off x="7346266" y="5990258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7304818" y="6079290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1g</a:t>
            </a:r>
            <a:endParaRPr lang="en-US" baseline="-25000" dirty="0"/>
          </a:p>
        </p:txBody>
      </p:sp>
      <p:sp>
        <p:nvSpPr>
          <p:cNvPr id="49" name="Rectangle 48"/>
          <p:cNvSpPr/>
          <p:nvPr/>
        </p:nvSpPr>
        <p:spPr>
          <a:xfrm>
            <a:off x="6771166" y="5819259"/>
            <a:ext cx="58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(</a:t>
            </a:r>
            <a:r>
              <a:rPr lang="en-US" dirty="0" err="1" smtClean="0"/>
              <a:t>d</a:t>
            </a:r>
            <a:r>
              <a:rPr lang="en-US" baseline="-25000" dirty="0" err="1" smtClean="0"/>
              <a:t>xy</a:t>
            </a:r>
            <a:r>
              <a:rPr lang="en-US" dirty="0" smtClean="0"/>
              <a:t>)</a:t>
            </a:r>
            <a:endParaRPr lang="en-US" baseline="-25000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7361608" y="3604720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7292847" y="3731090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1u</a:t>
            </a:r>
            <a:endParaRPr lang="en-US" baseline="-25000" dirty="0"/>
          </a:p>
        </p:txBody>
      </p:sp>
      <p:sp>
        <p:nvSpPr>
          <p:cNvPr id="52" name="Rectangle 51"/>
          <p:cNvSpPr/>
          <p:nvPr/>
        </p:nvSpPr>
        <p:spPr>
          <a:xfrm>
            <a:off x="6855457" y="3424202"/>
            <a:ext cx="505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p</a:t>
            </a:r>
            <a:r>
              <a:rPr lang="en-US" baseline="-25000" dirty="0" err="1" smtClean="0"/>
              <a:t>z</a:t>
            </a:r>
            <a:r>
              <a:rPr lang="en-US" dirty="0" smtClean="0"/>
              <a:t>)</a:t>
            </a:r>
            <a:endParaRPr lang="en-US" baseline="-25000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7840906" y="4845634"/>
            <a:ext cx="42398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759396" y="4481584"/>
            <a:ext cx="51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h</a:t>
            </a:r>
            <a:r>
              <a:rPr lang="en-US" dirty="0" err="1" smtClean="0">
                <a:solidFill>
                  <a:srgbClr val="7030A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7030A0"/>
              </a:solidFill>
              <a:latin typeface="Symbol" pitchFamily="18" charset="2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8501550" y="5991495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8460102" y="6061865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1g</a:t>
            </a:r>
            <a:endParaRPr lang="en-US" baseline="-25000" dirty="0"/>
          </a:p>
        </p:txBody>
      </p:sp>
      <p:cxnSp>
        <p:nvCxnSpPr>
          <p:cNvPr id="57" name="Straight Connector 56"/>
          <p:cNvCxnSpPr/>
          <p:nvPr/>
        </p:nvCxnSpPr>
        <p:spPr>
          <a:xfrm>
            <a:off x="8516892" y="3605957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8448131" y="3732327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1u</a:t>
            </a:r>
            <a:endParaRPr lang="en-US" baseline="-25000" dirty="0"/>
          </a:p>
        </p:txBody>
      </p:sp>
      <p:graphicFrame>
        <p:nvGraphicFramePr>
          <p:cNvPr id="207875" name="Object 3"/>
          <p:cNvGraphicFramePr>
            <a:graphicFrameLocks noChangeAspect="1"/>
          </p:cNvGraphicFramePr>
          <p:nvPr/>
        </p:nvGraphicFramePr>
        <p:xfrm>
          <a:off x="7393763" y="5824996"/>
          <a:ext cx="74613" cy="309563"/>
        </p:xfrm>
        <a:graphic>
          <a:graphicData uri="http://schemas.openxmlformats.org/presentationml/2006/ole">
            <p:oleObj spid="_x0000_s309356" name="CS ChemDraw Drawing" r:id="rId6" imgW="74287" imgH="309150" progId="ChemDraw.Document.6.0">
              <p:embed/>
            </p:oleObj>
          </a:graphicData>
        </a:graphic>
      </p:graphicFrame>
      <p:graphicFrame>
        <p:nvGraphicFramePr>
          <p:cNvPr id="207876" name="Object 4"/>
          <p:cNvGraphicFramePr>
            <a:graphicFrameLocks noChangeAspect="1"/>
          </p:cNvGraphicFramePr>
          <p:nvPr/>
        </p:nvGraphicFramePr>
        <p:xfrm>
          <a:off x="8605190" y="3429681"/>
          <a:ext cx="74612" cy="309562"/>
        </p:xfrm>
        <a:graphic>
          <a:graphicData uri="http://schemas.openxmlformats.org/presentationml/2006/ole">
            <p:oleObj spid="_x0000_s309357" name="CS ChemDraw Drawing" r:id="rId7" imgW="74287" imgH="309150" progId="ChemDraw.Document.6.0">
              <p:embed/>
            </p:oleObj>
          </a:graphicData>
        </a:graphic>
      </p:graphicFrame>
      <p:sp>
        <p:nvSpPr>
          <p:cNvPr id="59" name="Rectangle 58"/>
          <p:cNvSpPr/>
          <p:nvPr/>
        </p:nvSpPr>
        <p:spPr>
          <a:xfrm>
            <a:off x="6772274" y="3343275"/>
            <a:ext cx="2266951" cy="3162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3997" y="1365548"/>
            <a:ext cx="2174584" cy="49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825085" y="1317677"/>
            <a:ext cx="1365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allowedness</a:t>
            </a:r>
            <a:r>
              <a:rPr lang="en-US" sz="1400" dirty="0" smtClean="0"/>
              <a:t> of a transition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550740" y="1364089"/>
            <a:ext cx="46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=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141229" y="1259633"/>
            <a:ext cx="159934" cy="187097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239054" y="676580"/>
            <a:ext cx="10794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0000FF"/>
                </a:solidFill>
              </a:rPr>
              <a:t>Irr</a:t>
            </a:r>
            <a:r>
              <a:rPr lang="en-US" sz="1100" dirty="0" smtClean="0">
                <a:solidFill>
                  <a:srgbClr val="0000FF"/>
                </a:solidFill>
              </a:rPr>
              <a:t>. Rep. for the excited state</a:t>
            </a:r>
            <a:endParaRPr lang="en-US" sz="1100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231330" y="1156997"/>
            <a:ext cx="354519" cy="2916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24795" y="674419"/>
            <a:ext cx="12821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FF0000"/>
                </a:solidFill>
              </a:rPr>
              <a:t>Irr</a:t>
            </a:r>
            <a:r>
              <a:rPr lang="en-US" sz="1100" dirty="0" smtClean="0">
                <a:solidFill>
                  <a:srgbClr val="FF0000"/>
                </a:solidFill>
              </a:rPr>
              <a:t>. Rep. for the ground state</a:t>
            </a:r>
            <a:endParaRPr lang="en-US" sz="11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132902" y="1231642"/>
            <a:ext cx="0" cy="233008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06393" y="676522"/>
            <a:ext cx="18178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7030A0"/>
                </a:solidFill>
              </a:rPr>
              <a:t>Irr</a:t>
            </a:r>
            <a:r>
              <a:rPr lang="en-US" sz="1100" dirty="0" smtClean="0">
                <a:solidFill>
                  <a:srgbClr val="7030A0"/>
                </a:solidFill>
              </a:rPr>
              <a:t>. Rep. for the </a:t>
            </a:r>
          </a:p>
          <a:p>
            <a:pPr algn="ctr"/>
            <a:r>
              <a:rPr lang="en-US" sz="1100" dirty="0" smtClean="0">
                <a:solidFill>
                  <a:srgbClr val="7030A0"/>
                </a:solidFill>
              </a:rPr>
              <a:t>linear basis</a:t>
            </a:r>
          </a:p>
          <a:p>
            <a:pPr algn="ctr"/>
            <a:r>
              <a:rPr lang="en-US" sz="1100" dirty="0" smtClean="0">
                <a:solidFill>
                  <a:srgbClr val="7030A0"/>
                </a:solidFill>
              </a:rPr>
              <a:t>(x, y, and z)</a:t>
            </a:r>
            <a:endParaRPr lang="en-US" sz="11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Example (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d</a:t>
            </a:r>
            <a:r>
              <a:rPr lang="en-US" sz="3200" b="1" u="sng" baseline="-25000" dirty="0" err="1" smtClean="0">
                <a:solidFill>
                  <a:schemeClr val="tx2"/>
                </a:solidFill>
              </a:rPr>
              <a:t>xy</a:t>
            </a:r>
            <a:r>
              <a:rPr lang="en-US" sz="3200" b="1" u="sng" dirty="0" smtClean="0">
                <a:solidFill>
                  <a:schemeClr val="tx2"/>
                </a:solidFill>
              </a:rPr>
              <a:t> to 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p</a:t>
            </a:r>
            <a:r>
              <a:rPr lang="en-US" sz="3200" b="1" u="sng" baseline="-25000" dirty="0" err="1" smtClean="0">
                <a:solidFill>
                  <a:schemeClr val="tx2"/>
                </a:solidFill>
              </a:rPr>
              <a:t>z</a:t>
            </a:r>
            <a:r>
              <a:rPr lang="en-US" sz="3200" b="1" u="sng" dirty="0" smtClean="0">
                <a:solidFill>
                  <a:schemeClr val="tx2"/>
                </a:solidFill>
              </a:rPr>
              <a:t>)</a:t>
            </a:r>
          </a:p>
        </p:txBody>
      </p:sp>
      <p:graphicFrame>
        <p:nvGraphicFramePr>
          <p:cNvPr id="207874" name="Object 2"/>
          <p:cNvGraphicFramePr>
            <a:graphicFrameLocks noChangeAspect="1"/>
          </p:cNvGraphicFramePr>
          <p:nvPr/>
        </p:nvGraphicFramePr>
        <p:xfrm>
          <a:off x="318952" y="376106"/>
          <a:ext cx="1732075" cy="599395"/>
        </p:xfrm>
        <a:graphic>
          <a:graphicData uri="http://schemas.openxmlformats.org/presentationml/2006/ole">
            <p:oleObj spid="_x0000_s310379" name="CS ChemDraw Drawing" r:id="rId4" imgW="1247744" imgH="432540" progId="ChemDraw.Document.6.0">
              <p:embed/>
            </p:oleObj>
          </a:graphicData>
        </a:graphic>
      </p:graphicFrame>
      <p:grpSp>
        <p:nvGrpSpPr>
          <p:cNvPr id="2" name="Group 69"/>
          <p:cNvGrpSpPr/>
          <p:nvPr/>
        </p:nvGrpSpPr>
        <p:grpSpPr>
          <a:xfrm>
            <a:off x="584961" y="1558047"/>
            <a:ext cx="2145363" cy="2016672"/>
            <a:chOff x="584961" y="2145900"/>
            <a:chExt cx="2145363" cy="2016672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1160061" y="3704208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>
              <a:off x="1118613" y="3793240"/>
              <a:ext cx="4603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1g</a:t>
              </a:r>
              <a:endParaRPr lang="en-US" baseline="-250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84961" y="3533209"/>
              <a:ext cx="5838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d</a:t>
              </a:r>
              <a:r>
                <a:rPr lang="en-US" baseline="-25000" dirty="0" err="1" smtClean="0"/>
                <a:t>xy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175403" y="2326418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1106642" y="2452788"/>
              <a:ext cx="468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1u</a:t>
              </a:r>
              <a:endParaRPr lang="en-US" baseline="-250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69252" y="2145900"/>
              <a:ext cx="505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dirty="0" err="1" smtClean="0"/>
                <a:t>p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1654701" y="3296733"/>
              <a:ext cx="42398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573191" y="2932683"/>
              <a:ext cx="515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7030A0"/>
                  </a:solidFill>
                </a:rPr>
                <a:t>h</a:t>
              </a:r>
              <a:r>
                <a:rPr lang="en-US" dirty="0" err="1" smtClean="0">
                  <a:solidFill>
                    <a:srgbClr val="7030A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7030A0"/>
                </a:solidFill>
                <a:latin typeface="Symbol" pitchFamily="18" charset="2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2315345" y="3705445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2254847" y="3775815"/>
              <a:ext cx="4603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1g</a:t>
              </a:r>
              <a:endParaRPr lang="en-US" baseline="-25000" dirty="0"/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2330687" y="2327655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2261926" y="2454025"/>
              <a:ext cx="468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1u</a:t>
              </a:r>
              <a:endParaRPr lang="en-US" baseline="-25000" dirty="0"/>
            </a:p>
          </p:txBody>
        </p:sp>
        <p:graphicFrame>
          <p:nvGraphicFramePr>
            <p:cNvPr id="207875" name="Object 3"/>
            <p:cNvGraphicFramePr>
              <a:graphicFrameLocks noChangeAspect="1"/>
            </p:cNvGraphicFramePr>
            <p:nvPr/>
          </p:nvGraphicFramePr>
          <p:xfrm>
            <a:off x="1207558" y="3538946"/>
            <a:ext cx="74613" cy="309563"/>
          </p:xfrm>
          <a:graphic>
            <a:graphicData uri="http://schemas.openxmlformats.org/presentationml/2006/ole">
              <p:oleObj spid="_x0000_s310380" name="CS ChemDraw Drawing" r:id="rId5" imgW="74287" imgH="309150" progId="ChemDraw.Document.6.0">
                <p:embed/>
              </p:oleObj>
            </a:graphicData>
          </a:graphic>
        </p:graphicFrame>
        <p:graphicFrame>
          <p:nvGraphicFramePr>
            <p:cNvPr id="207876" name="Object 4"/>
            <p:cNvGraphicFramePr>
              <a:graphicFrameLocks noChangeAspect="1"/>
            </p:cNvGraphicFramePr>
            <p:nvPr/>
          </p:nvGraphicFramePr>
          <p:xfrm>
            <a:off x="2418985" y="2151379"/>
            <a:ext cx="74612" cy="309562"/>
          </p:xfrm>
          <a:graphic>
            <a:graphicData uri="http://schemas.openxmlformats.org/presentationml/2006/ole">
              <p:oleObj spid="_x0000_s310381" name="CS ChemDraw Drawing" r:id="rId6" imgW="74287" imgH="309150" progId="ChemDraw.Document.6.0">
                <p:embed/>
              </p:oleObj>
            </a:graphicData>
          </a:graphic>
        </p:graphicFrame>
      </p:grpSp>
      <p:grpSp>
        <p:nvGrpSpPr>
          <p:cNvPr id="13" name="Group 63"/>
          <p:cNvGrpSpPr/>
          <p:nvPr/>
        </p:nvGrpSpPr>
        <p:grpSpPr>
          <a:xfrm>
            <a:off x="72201" y="3775134"/>
            <a:ext cx="3795264" cy="2149766"/>
            <a:chOff x="193504" y="4708234"/>
            <a:chExt cx="3795264" cy="2149766"/>
          </a:xfrm>
        </p:grpSpPr>
        <p:pic>
          <p:nvPicPr>
            <p:cNvPr id="207873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9450" y="4708234"/>
              <a:ext cx="3719318" cy="2149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23"/>
            <p:cNvSpPr/>
            <p:nvPr/>
          </p:nvSpPr>
          <p:spPr>
            <a:xfrm>
              <a:off x="193504" y="4729348"/>
              <a:ext cx="4187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D</a:t>
              </a:r>
              <a:r>
                <a:rPr lang="en-US" sz="1400" baseline="-25000" dirty="0" smtClean="0"/>
                <a:t>2h</a:t>
              </a:r>
              <a:endParaRPr lang="en-US" sz="1400" baseline="-25000" dirty="0"/>
            </a:p>
          </p:txBody>
        </p:sp>
      </p:grpSp>
      <p:sp>
        <p:nvSpPr>
          <p:cNvPr id="65" name="Rectangle 64"/>
          <p:cNvSpPr/>
          <p:nvPr/>
        </p:nvSpPr>
        <p:spPr>
          <a:xfrm>
            <a:off x="5120267" y="2018582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pic>
        <p:nvPicPr>
          <p:cNvPr id="30720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2354" y="2109194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85495" y="2102973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Rectangle 66"/>
          <p:cNvSpPr/>
          <p:nvPr/>
        </p:nvSpPr>
        <p:spPr>
          <a:xfrm>
            <a:off x="6942842" y="1993501"/>
            <a:ext cx="551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sp>
        <p:nvSpPr>
          <p:cNvPr id="68" name="Rectangle 67"/>
          <p:cNvSpPr/>
          <p:nvPr/>
        </p:nvSpPr>
        <p:spPr>
          <a:xfrm>
            <a:off x="8056297" y="1993501"/>
            <a:ext cx="551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3g</a:t>
            </a:r>
            <a:endParaRPr lang="en-US" sz="2400" baseline="-25000" dirty="0"/>
          </a:p>
        </p:txBody>
      </p:sp>
      <p:sp>
        <p:nvSpPr>
          <p:cNvPr id="69" name="Rectangle 68"/>
          <p:cNvSpPr/>
          <p:nvPr/>
        </p:nvSpPr>
        <p:spPr>
          <a:xfrm>
            <a:off x="7602203" y="1993501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=</a:t>
            </a:r>
            <a:endParaRPr lang="en-US" sz="2400" baseline="-25000" dirty="0"/>
          </a:p>
        </p:txBody>
      </p:sp>
      <p:sp>
        <p:nvSpPr>
          <p:cNvPr id="73" name="Rectangle 72"/>
          <p:cNvSpPr/>
          <p:nvPr/>
        </p:nvSpPr>
        <p:spPr>
          <a:xfrm>
            <a:off x="5132702" y="2721511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4789" y="2812123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97930" y="2805902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Rectangle 75"/>
          <p:cNvSpPr/>
          <p:nvPr/>
        </p:nvSpPr>
        <p:spPr>
          <a:xfrm>
            <a:off x="6955276" y="2696430"/>
            <a:ext cx="569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sp>
        <p:nvSpPr>
          <p:cNvPr id="77" name="Rectangle 76"/>
          <p:cNvSpPr/>
          <p:nvPr/>
        </p:nvSpPr>
        <p:spPr>
          <a:xfrm>
            <a:off x="8068732" y="2696430"/>
            <a:ext cx="551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sp>
        <p:nvSpPr>
          <p:cNvPr id="78" name="Rectangle 77"/>
          <p:cNvSpPr/>
          <p:nvPr/>
        </p:nvSpPr>
        <p:spPr>
          <a:xfrm>
            <a:off x="7614638" y="269643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=</a:t>
            </a:r>
            <a:endParaRPr lang="en-US" sz="2400" baseline="-25000" dirty="0"/>
          </a:p>
        </p:txBody>
      </p:sp>
      <p:sp>
        <p:nvSpPr>
          <p:cNvPr id="79" name="Rectangle 78"/>
          <p:cNvSpPr/>
          <p:nvPr/>
        </p:nvSpPr>
        <p:spPr>
          <a:xfrm>
            <a:off x="5135806" y="3461764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7893" y="3552376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1034" y="3546155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Rectangle 81"/>
          <p:cNvSpPr/>
          <p:nvPr/>
        </p:nvSpPr>
        <p:spPr>
          <a:xfrm>
            <a:off x="6958381" y="3436683"/>
            <a:ext cx="551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sp>
        <p:nvSpPr>
          <p:cNvPr id="83" name="Rectangle 82"/>
          <p:cNvSpPr/>
          <p:nvPr/>
        </p:nvSpPr>
        <p:spPr>
          <a:xfrm>
            <a:off x="8071836" y="3436683"/>
            <a:ext cx="551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sp>
        <p:nvSpPr>
          <p:cNvPr id="84" name="Rectangle 83"/>
          <p:cNvSpPr/>
          <p:nvPr/>
        </p:nvSpPr>
        <p:spPr>
          <a:xfrm>
            <a:off x="7617742" y="3436683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=</a:t>
            </a:r>
            <a:endParaRPr lang="en-US" sz="2400" baseline="-25000" dirty="0"/>
          </a:p>
        </p:txBody>
      </p:sp>
      <p:sp>
        <p:nvSpPr>
          <p:cNvPr id="85" name="TextBox 84"/>
          <p:cNvSpPr txBox="1"/>
          <p:nvPr/>
        </p:nvSpPr>
        <p:spPr>
          <a:xfrm>
            <a:off x="4198794" y="2067661"/>
            <a:ext cx="103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basis</a:t>
            </a:r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6000455" y="2020294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3u</a:t>
            </a:r>
            <a:endParaRPr lang="en-US" sz="2400" baseline="-25000" dirty="0"/>
          </a:p>
        </p:txBody>
      </p:sp>
      <p:sp>
        <p:nvSpPr>
          <p:cNvPr id="87" name="Rectangle 86"/>
          <p:cNvSpPr/>
          <p:nvPr/>
        </p:nvSpPr>
        <p:spPr>
          <a:xfrm>
            <a:off x="3956183" y="1950098"/>
            <a:ext cx="4851919" cy="6089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4211234" y="2764997"/>
            <a:ext cx="103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 basis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4214343" y="3514535"/>
            <a:ext cx="103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 basis</a:t>
            </a:r>
            <a:endParaRPr lang="en-US" dirty="0"/>
          </a:p>
        </p:txBody>
      </p: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66521" y="4093637"/>
            <a:ext cx="2500603" cy="235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" name="Rectangle 90"/>
          <p:cNvSpPr/>
          <p:nvPr/>
        </p:nvSpPr>
        <p:spPr>
          <a:xfrm>
            <a:off x="3952258" y="2671688"/>
            <a:ext cx="4851919" cy="6089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955362" y="3402610"/>
            <a:ext cx="4851919" cy="6089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6003564" y="2711942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2u</a:t>
            </a:r>
            <a:endParaRPr lang="en-US" sz="2400" baseline="-25000" dirty="0"/>
          </a:p>
        </p:txBody>
      </p:sp>
      <p:sp>
        <p:nvSpPr>
          <p:cNvPr id="94" name="Rectangle 93"/>
          <p:cNvSpPr/>
          <p:nvPr/>
        </p:nvSpPr>
        <p:spPr>
          <a:xfrm>
            <a:off x="5996922" y="3461503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  <p:bldP spid="68" grpId="0"/>
      <p:bldP spid="69" grpId="0"/>
      <p:bldP spid="73" grpId="0"/>
      <p:bldP spid="76" grpId="0"/>
      <p:bldP spid="77" grpId="0"/>
      <p:bldP spid="78" grpId="0"/>
      <p:bldP spid="79" grpId="0"/>
      <p:bldP spid="82" grpId="0"/>
      <p:bldP spid="83" grpId="0"/>
      <p:bldP spid="84" grpId="0"/>
      <p:bldP spid="85" grpId="0"/>
      <p:bldP spid="86" grpId="0"/>
      <p:bldP spid="87" grpId="0" animBg="1"/>
      <p:bldP spid="88" grpId="0"/>
      <p:bldP spid="89" grpId="0"/>
      <p:bldP spid="91" grpId="0" animBg="1"/>
      <p:bldP spid="92" grpId="0" animBg="1"/>
      <p:bldP spid="93" grpId="0"/>
      <p:bldP spid="9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0299" y="647091"/>
            <a:ext cx="2174584" cy="49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1308" name="Object 12"/>
          <p:cNvGraphicFramePr>
            <a:graphicFrameLocks noChangeAspect="1"/>
          </p:cNvGraphicFramePr>
          <p:nvPr/>
        </p:nvGraphicFramePr>
        <p:xfrm>
          <a:off x="5661025" y="4294188"/>
          <a:ext cx="1365250" cy="1574800"/>
        </p:xfrm>
        <a:graphic>
          <a:graphicData uri="http://schemas.openxmlformats.org/presentationml/2006/ole">
            <p:oleObj spid="_x0000_s311615" name="CS ChemDraw Drawing" r:id="rId4" imgW="1365252" imgH="1574100" progId="ChemDraw.Document.6.0">
              <p:embed/>
            </p:oleObj>
          </a:graphicData>
        </a:graphic>
      </p:graphicFrame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Example (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d</a:t>
            </a:r>
            <a:r>
              <a:rPr lang="en-US" sz="3200" b="1" u="sng" baseline="-25000" dirty="0" err="1" smtClean="0">
                <a:solidFill>
                  <a:schemeClr val="tx2"/>
                </a:solidFill>
              </a:rPr>
              <a:t>xy</a:t>
            </a:r>
            <a:r>
              <a:rPr lang="en-US" sz="3200" b="1" u="sng" dirty="0" smtClean="0">
                <a:solidFill>
                  <a:schemeClr val="tx2"/>
                </a:solidFill>
              </a:rPr>
              <a:t> to 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p</a:t>
            </a:r>
            <a:r>
              <a:rPr lang="en-US" sz="3200" b="1" u="sng" baseline="-25000" dirty="0" err="1" smtClean="0">
                <a:solidFill>
                  <a:schemeClr val="tx2"/>
                </a:solidFill>
              </a:rPr>
              <a:t>z</a:t>
            </a:r>
            <a:r>
              <a:rPr lang="en-US" sz="3200" b="1" u="sng" dirty="0" smtClean="0">
                <a:solidFill>
                  <a:schemeClr val="tx2"/>
                </a:solidFill>
              </a:rPr>
              <a:t>)</a:t>
            </a:r>
          </a:p>
        </p:txBody>
      </p:sp>
      <p:graphicFrame>
        <p:nvGraphicFramePr>
          <p:cNvPr id="207874" name="Object 2"/>
          <p:cNvGraphicFramePr>
            <a:graphicFrameLocks noChangeAspect="1"/>
          </p:cNvGraphicFramePr>
          <p:nvPr/>
        </p:nvGraphicFramePr>
        <p:xfrm>
          <a:off x="318952" y="376106"/>
          <a:ext cx="1732075" cy="599395"/>
        </p:xfrm>
        <a:graphic>
          <a:graphicData uri="http://schemas.openxmlformats.org/presentationml/2006/ole">
            <p:oleObj spid="_x0000_s311616" name="CS ChemDraw Drawing" r:id="rId5" imgW="1247744" imgH="432540" progId="ChemDraw.Document.6.0">
              <p:embed/>
            </p:oleObj>
          </a:graphicData>
        </a:graphic>
      </p:graphicFrame>
      <p:grpSp>
        <p:nvGrpSpPr>
          <p:cNvPr id="2" name="Group 69"/>
          <p:cNvGrpSpPr/>
          <p:nvPr/>
        </p:nvGrpSpPr>
        <p:grpSpPr>
          <a:xfrm>
            <a:off x="956578" y="1110280"/>
            <a:ext cx="2146965" cy="2016672"/>
            <a:chOff x="583359" y="2145900"/>
            <a:chExt cx="2146965" cy="2016672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1160061" y="3704208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>
              <a:off x="1080513" y="3793240"/>
              <a:ext cx="4603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1g</a:t>
              </a:r>
              <a:endParaRPr lang="en-US" baseline="-250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83359" y="3533209"/>
              <a:ext cx="5870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d</a:t>
              </a:r>
              <a:r>
                <a:rPr lang="en-US" baseline="-25000" dirty="0" err="1" smtClean="0"/>
                <a:t>xy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175403" y="2326418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1106642" y="2452788"/>
              <a:ext cx="468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1u</a:t>
              </a:r>
              <a:endParaRPr lang="en-US" baseline="-250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69252" y="2145900"/>
              <a:ext cx="505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dirty="0" err="1" smtClean="0"/>
                <a:t>p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1654701" y="3296733"/>
              <a:ext cx="42398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573191" y="2932683"/>
              <a:ext cx="515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7030A0"/>
                  </a:solidFill>
                </a:rPr>
                <a:t>h</a:t>
              </a:r>
              <a:r>
                <a:rPr lang="en-US" dirty="0" err="1" smtClean="0">
                  <a:solidFill>
                    <a:srgbClr val="7030A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7030A0"/>
                </a:solidFill>
                <a:latin typeface="Symbol" pitchFamily="18" charset="2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2315345" y="3705445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2235797" y="3775815"/>
              <a:ext cx="4603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1g</a:t>
              </a:r>
              <a:endParaRPr lang="en-US" baseline="-25000" dirty="0"/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2330687" y="2327655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2261926" y="2454025"/>
              <a:ext cx="468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1u</a:t>
              </a:r>
              <a:endParaRPr lang="en-US" baseline="-25000" dirty="0"/>
            </a:p>
          </p:txBody>
        </p:sp>
        <p:graphicFrame>
          <p:nvGraphicFramePr>
            <p:cNvPr id="207875" name="Object 3"/>
            <p:cNvGraphicFramePr>
              <a:graphicFrameLocks noChangeAspect="1"/>
            </p:cNvGraphicFramePr>
            <p:nvPr/>
          </p:nvGraphicFramePr>
          <p:xfrm>
            <a:off x="1207558" y="3538946"/>
            <a:ext cx="74613" cy="309563"/>
          </p:xfrm>
          <a:graphic>
            <a:graphicData uri="http://schemas.openxmlformats.org/presentationml/2006/ole">
              <p:oleObj spid="_x0000_s311617" name="CS ChemDraw Drawing" r:id="rId6" imgW="74287" imgH="309150" progId="ChemDraw.Document.6.0">
                <p:embed/>
              </p:oleObj>
            </a:graphicData>
          </a:graphic>
        </p:graphicFrame>
        <p:graphicFrame>
          <p:nvGraphicFramePr>
            <p:cNvPr id="207876" name="Object 4"/>
            <p:cNvGraphicFramePr>
              <a:graphicFrameLocks noChangeAspect="1"/>
            </p:cNvGraphicFramePr>
            <p:nvPr/>
          </p:nvGraphicFramePr>
          <p:xfrm>
            <a:off x="2418985" y="2151379"/>
            <a:ext cx="74612" cy="309562"/>
          </p:xfrm>
          <a:graphic>
            <a:graphicData uri="http://schemas.openxmlformats.org/presentationml/2006/ole">
              <p:oleObj spid="_x0000_s311618" name="CS ChemDraw Drawing" r:id="rId7" imgW="74287" imgH="309150" progId="ChemDraw.Document.6.0">
                <p:embed/>
              </p:oleObj>
            </a:graphicData>
          </a:graphic>
        </p:graphicFrame>
      </p:grpSp>
      <p:sp>
        <p:nvSpPr>
          <p:cNvPr id="65" name="Rectangle 64"/>
          <p:cNvSpPr/>
          <p:nvPr/>
        </p:nvSpPr>
        <p:spPr>
          <a:xfrm>
            <a:off x="4805670" y="1141498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pic>
        <p:nvPicPr>
          <p:cNvPr id="30720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17757" y="1232110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0898" y="1225889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Rectangle 66"/>
          <p:cNvSpPr/>
          <p:nvPr/>
        </p:nvSpPr>
        <p:spPr>
          <a:xfrm>
            <a:off x="6628245" y="1116417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sp>
        <p:nvSpPr>
          <p:cNvPr id="68" name="Rectangle 67"/>
          <p:cNvSpPr/>
          <p:nvPr/>
        </p:nvSpPr>
        <p:spPr>
          <a:xfrm>
            <a:off x="7601735" y="1116417"/>
            <a:ext cx="551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3g</a:t>
            </a:r>
            <a:endParaRPr lang="en-US" sz="2400" baseline="-25000" dirty="0"/>
          </a:p>
        </p:txBody>
      </p:sp>
      <p:sp>
        <p:nvSpPr>
          <p:cNvPr id="69" name="Rectangle 68"/>
          <p:cNvSpPr/>
          <p:nvPr/>
        </p:nvSpPr>
        <p:spPr>
          <a:xfrm>
            <a:off x="7287606" y="1116417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=</a:t>
            </a:r>
            <a:endParaRPr lang="en-US" sz="2400" baseline="-25000" dirty="0"/>
          </a:p>
        </p:txBody>
      </p:sp>
      <p:sp>
        <p:nvSpPr>
          <p:cNvPr id="71" name="Rectangle 70"/>
          <p:cNvSpPr/>
          <p:nvPr/>
        </p:nvSpPr>
        <p:spPr>
          <a:xfrm>
            <a:off x="144412" y="3173607"/>
            <a:ext cx="88316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The transition is </a:t>
            </a:r>
            <a:r>
              <a:rPr lang="en-GB" sz="2000" b="1" dirty="0" smtClean="0">
                <a:solidFill>
                  <a:srgbClr val="FF0000"/>
                </a:solidFill>
              </a:rPr>
              <a:t>forbidden</a:t>
            </a:r>
            <a:r>
              <a:rPr lang="en-GB" sz="2000" dirty="0" smtClean="0">
                <a:solidFill>
                  <a:srgbClr val="FF0000"/>
                </a:solidFill>
              </a:rPr>
              <a:t> if the </a:t>
            </a:r>
            <a:r>
              <a:rPr lang="en-GB" sz="2000" u="sng" dirty="0" smtClean="0">
                <a:solidFill>
                  <a:srgbClr val="FF0000"/>
                </a:solidFill>
              </a:rPr>
              <a:t>direct product</a:t>
            </a:r>
            <a:r>
              <a:rPr lang="en-GB" sz="2000" dirty="0" smtClean="0">
                <a:solidFill>
                  <a:srgbClr val="FF0000"/>
                </a:solidFill>
              </a:rPr>
              <a:t> does not contain A, A</a:t>
            </a:r>
            <a:r>
              <a:rPr lang="en-GB" sz="2000" baseline="-25000" dirty="0" smtClean="0">
                <a:solidFill>
                  <a:srgbClr val="FF0000"/>
                </a:solidFill>
              </a:rPr>
              <a:t>1</a:t>
            </a:r>
            <a:r>
              <a:rPr lang="en-GB" sz="2000" dirty="0" smtClean="0">
                <a:solidFill>
                  <a:srgbClr val="FF0000"/>
                </a:solidFill>
              </a:rPr>
              <a:t>, A</a:t>
            </a:r>
            <a:r>
              <a:rPr lang="en-GB" sz="2000" baseline="-25000" dirty="0" smtClean="0">
                <a:solidFill>
                  <a:srgbClr val="FF0000"/>
                </a:solidFill>
              </a:rPr>
              <a:t>g</a:t>
            </a:r>
            <a:r>
              <a:rPr lang="en-GB" sz="2000" dirty="0" smtClean="0">
                <a:solidFill>
                  <a:srgbClr val="FF0000"/>
                </a:solidFill>
              </a:rPr>
              <a:t> , A</a:t>
            </a:r>
            <a:r>
              <a:rPr lang="en-GB" sz="2000" baseline="-25000" dirty="0" smtClean="0">
                <a:solidFill>
                  <a:srgbClr val="FF0000"/>
                </a:solidFill>
              </a:rPr>
              <a:t>1g</a:t>
            </a:r>
            <a:r>
              <a:rPr lang="en-GB" sz="2000" dirty="0" smtClean="0">
                <a:solidFill>
                  <a:srgbClr val="FF0000"/>
                </a:solidFill>
              </a:rPr>
              <a:t> or A’.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818105" y="1741786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0192" y="1832398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83333" y="1826177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Rectangle 75"/>
          <p:cNvSpPr/>
          <p:nvPr/>
        </p:nvSpPr>
        <p:spPr>
          <a:xfrm>
            <a:off x="6640680" y="1716705"/>
            <a:ext cx="598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sp>
        <p:nvSpPr>
          <p:cNvPr id="77" name="Rectangle 76"/>
          <p:cNvSpPr/>
          <p:nvPr/>
        </p:nvSpPr>
        <p:spPr>
          <a:xfrm>
            <a:off x="7614170" y="1716705"/>
            <a:ext cx="551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sp>
        <p:nvSpPr>
          <p:cNvPr id="78" name="Rectangle 77"/>
          <p:cNvSpPr/>
          <p:nvPr/>
        </p:nvSpPr>
        <p:spPr>
          <a:xfrm>
            <a:off x="7300041" y="1716705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=</a:t>
            </a:r>
            <a:endParaRPr lang="en-US" sz="2400" baseline="-25000" dirty="0"/>
          </a:p>
        </p:txBody>
      </p:sp>
      <p:sp>
        <p:nvSpPr>
          <p:cNvPr id="79" name="Rectangle 78"/>
          <p:cNvSpPr/>
          <p:nvPr/>
        </p:nvSpPr>
        <p:spPr>
          <a:xfrm>
            <a:off x="4821209" y="2379398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3296" y="2470010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86437" y="2463789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Rectangle 81"/>
          <p:cNvSpPr/>
          <p:nvPr/>
        </p:nvSpPr>
        <p:spPr>
          <a:xfrm>
            <a:off x="6643784" y="2354317"/>
            <a:ext cx="551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sp>
        <p:nvSpPr>
          <p:cNvPr id="83" name="Rectangle 82"/>
          <p:cNvSpPr/>
          <p:nvPr/>
        </p:nvSpPr>
        <p:spPr>
          <a:xfrm>
            <a:off x="7617274" y="2354317"/>
            <a:ext cx="551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sp>
        <p:nvSpPr>
          <p:cNvPr id="84" name="Rectangle 83"/>
          <p:cNvSpPr/>
          <p:nvPr/>
        </p:nvSpPr>
        <p:spPr>
          <a:xfrm>
            <a:off x="7303145" y="2354317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=</a:t>
            </a:r>
            <a:endParaRPr lang="en-US" sz="2400" baseline="-25000" dirty="0"/>
          </a:p>
        </p:txBody>
      </p:sp>
      <p:sp>
        <p:nvSpPr>
          <p:cNvPr id="85" name="TextBox 84"/>
          <p:cNvSpPr txBox="1"/>
          <p:nvPr/>
        </p:nvSpPr>
        <p:spPr>
          <a:xfrm>
            <a:off x="3884197" y="1190577"/>
            <a:ext cx="103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basis</a:t>
            </a:r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5685858" y="1143210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3u</a:t>
            </a:r>
            <a:endParaRPr lang="en-US" sz="2400" baseline="-25000" dirty="0"/>
          </a:p>
        </p:txBody>
      </p:sp>
      <p:sp>
        <p:nvSpPr>
          <p:cNvPr id="88" name="TextBox 87"/>
          <p:cNvSpPr txBox="1"/>
          <p:nvPr/>
        </p:nvSpPr>
        <p:spPr>
          <a:xfrm>
            <a:off x="3896637" y="1785272"/>
            <a:ext cx="103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 basis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899746" y="2432169"/>
            <a:ext cx="103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 basis</a:t>
            </a:r>
            <a:endParaRPr lang="en-US" dirty="0"/>
          </a:p>
        </p:txBody>
      </p:sp>
      <p:sp>
        <p:nvSpPr>
          <p:cNvPr id="93" name="Rectangle 92"/>
          <p:cNvSpPr/>
          <p:nvPr/>
        </p:nvSpPr>
        <p:spPr>
          <a:xfrm>
            <a:off x="5688967" y="1732217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2u</a:t>
            </a:r>
            <a:endParaRPr lang="en-US" sz="2400" baseline="-25000" dirty="0"/>
          </a:p>
        </p:txBody>
      </p:sp>
      <p:sp>
        <p:nvSpPr>
          <p:cNvPr id="94" name="Rectangle 93"/>
          <p:cNvSpPr/>
          <p:nvPr/>
        </p:nvSpPr>
        <p:spPr>
          <a:xfrm>
            <a:off x="5682325" y="2379137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sp>
        <p:nvSpPr>
          <p:cNvPr id="60" name="TextBox 59"/>
          <p:cNvSpPr txBox="1"/>
          <p:nvPr/>
        </p:nvSpPr>
        <p:spPr>
          <a:xfrm rot="19632376">
            <a:off x="7886517" y="867746"/>
            <a:ext cx="121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Forbidden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 rot="19632376">
            <a:off x="7898758" y="1430694"/>
            <a:ext cx="121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Forbidden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38185" y="3521958"/>
            <a:ext cx="88316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8000"/>
                </a:solidFill>
              </a:rPr>
              <a:t>The transition is </a:t>
            </a:r>
            <a:r>
              <a:rPr lang="en-GB" sz="2000" b="1" dirty="0" smtClean="0">
                <a:solidFill>
                  <a:srgbClr val="008000"/>
                </a:solidFill>
              </a:rPr>
              <a:t>allowed</a:t>
            </a:r>
            <a:r>
              <a:rPr lang="en-GB" sz="2000" dirty="0" smtClean="0">
                <a:solidFill>
                  <a:srgbClr val="008000"/>
                </a:solidFill>
              </a:rPr>
              <a:t> if the </a:t>
            </a:r>
            <a:r>
              <a:rPr lang="en-GB" sz="2000" u="sng" dirty="0" smtClean="0">
                <a:solidFill>
                  <a:srgbClr val="008000"/>
                </a:solidFill>
              </a:rPr>
              <a:t>direct product</a:t>
            </a:r>
            <a:r>
              <a:rPr lang="en-GB" sz="2000" dirty="0" smtClean="0">
                <a:solidFill>
                  <a:srgbClr val="008000"/>
                </a:solidFill>
              </a:rPr>
              <a:t> does contains A, A</a:t>
            </a:r>
            <a:r>
              <a:rPr lang="en-GB" sz="2000" baseline="-25000" dirty="0" smtClean="0">
                <a:solidFill>
                  <a:srgbClr val="008000"/>
                </a:solidFill>
              </a:rPr>
              <a:t>1</a:t>
            </a:r>
            <a:r>
              <a:rPr lang="en-GB" sz="2000" dirty="0" smtClean="0">
                <a:solidFill>
                  <a:srgbClr val="008000"/>
                </a:solidFill>
              </a:rPr>
              <a:t>, A</a:t>
            </a:r>
            <a:r>
              <a:rPr lang="en-GB" sz="2000" baseline="-25000" dirty="0" smtClean="0">
                <a:solidFill>
                  <a:srgbClr val="008000"/>
                </a:solidFill>
              </a:rPr>
              <a:t>g</a:t>
            </a:r>
            <a:r>
              <a:rPr lang="en-GB" sz="2000" dirty="0" smtClean="0">
                <a:solidFill>
                  <a:srgbClr val="008000"/>
                </a:solidFill>
              </a:rPr>
              <a:t> , A</a:t>
            </a:r>
            <a:r>
              <a:rPr lang="en-GB" sz="2000" baseline="-25000" dirty="0" smtClean="0">
                <a:solidFill>
                  <a:srgbClr val="008000"/>
                </a:solidFill>
              </a:rPr>
              <a:t>1g</a:t>
            </a:r>
            <a:r>
              <a:rPr lang="en-GB" sz="2000" dirty="0" smtClean="0">
                <a:solidFill>
                  <a:srgbClr val="008000"/>
                </a:solidFill>
              </a:rPr>
              <a:t> or A’.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49270" y="5962355"/>
            <a:ext cx="442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d</a:t>
            </a:r>
            <a:r>
              <a:rPr lang="en-US" baseline="-25000" dirty="0" err="1" smtClean="0"/>
              <a:t>xy</a:t>
            </a:r>
            <a:endParaRPr lang="en-US" baseline="-25000" dirty="0"/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1891069" y="5296666"/>
            <a:ext cx="42398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1809559" y="4932616"/>
            <a:ext cx="51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h</a:t>
            </a:r>
            <a:r>
              <a:rPr lang="en-US" dirty="0" err="1" smtClean="0">
                <a:solidFill>
                  <a:srgbClr val="7030A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7030A0"/>
              </a:solidFill>
              <a:latin typeface="Symbol" pitchFamily="18" charset="2"/>
            </a:endParaRPr>
          </a:p>
        </p:txBody>
      </p:sp>
      <p:graphicFrame>
        <p:nvGraphicFramePr>
          <p:cNvPr id="308232" name="Object 8"/>
          <p:cNvGraphicFramePr>
            <a:graphicFrameLocks noChangeAspect="1"/>
          </p:cNvGraphicFramePr>
          <p:nvPr/>
        </p:nvGraphicFramePr>
        <p:xfrm>
          <a:off x="2516186" y="4347914"/>
          <a:ext cx="1366837" cy="1574800"/>
        </p:xfrm>
        <a:graphic>
          <a:graphicData uri="http://schemas.openxmlformats.org/presentationml/2006/ole">
            <p:oleObj spid="_x0000_s311619" name="CS ChemDraw Drawing" r:id="rId9" imgW="1372816" imgH="1573830" progId="ChemDraw.Document.6.0">
              <p:embed/>
            </p:oleObj>
          </a:graphicData>
        </a:graphic>
      </p:graphicFrame>
      <p:sp>
        <p:nvSpPr>
          <p:cNvPr id="96" name="Rectangle 95"/>
          <p:cNvSpPr/>
          <p:nvPr/>
        </p:nvSpPr>
        <p:spPr>
          <a:xfrm>
            <a:off x="2912307" y="5946807"/>
            <a:ext cx="364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p</a:t>
            </a:r>
            <a:r>
              <a:rPr lang="en-US" baseline="-25000" dirty="0" err="1" smtClean="0"/>
              <a:t>z</a:t>
            </a:r>
            <a:endParaRPr lang="en-US" baseline="-25000" dirty="0"/>
          </a:p>
        </p:txBody>
      </p:sp>
      <p:sp>
        <p:nvSpPr>
          <p:cNvPr id="97" name="TextBox 96"/>
          <p:cNvSpPr txBox="1"/>
          <p:nvPr/>
        </p:nvSpPr>
        <p:spPr>
          <a:xfrm>
            <a:off x="4313781" y="4616055"/>
            <a:ext cx="575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h</a:t>
            </a:r>
            <a:r>
              <a:rPr lang="en-US" dirty="0" err="1" smtClean="0">
                <a:solidFill>
                  <a:srgbClr val="0000FF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98" name="Freeform 97"/>
          <p:cNvSpPr>
            <a:spLocks noChangeAspect="1"/>
          </p:cNvSpPr>
          <p:nvPr/>
        </p:nvSpPr>
        <p:spPr bwMode="auto">
          <a:xfrm flipH="1">
            <a:off x="4628445" y="4721290"/>
            <a:ext cx="1228388" cy="76835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0000FF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436681" y="6264262"/>
            <a:ext cx="121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Forbidden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1" name="Freeform 100"/>
          <p:cNvSpPr>
            <a:spLocks noChangeAspect="1"/>
          </p:cNvSpPr>
          <p:nvPr/>
        </p:nvSpPr>
        <p:spPr bwMode="auto">
          <a:xfrm rot="18731906" flipH="1">
            <a:off x="4905144" y="6183093"/>
            <a:ext cx="1228388" cy="263083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0000FF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447513" y="4208626"/>
            <a:ext cx="121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z polarized = forbidden</a:t>
            </a:r>
            <a:endParaRPr lang="en-US" sz="14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4357312" y="5825935"/>
            <a:ext cx="121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y polarized = forbidden</a:t>
            </a:r>
            <a:endParaRPr lang="en-US" sz="14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094293" y="4578744"/>
            <a:ext cx="121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x polarized = forbidden</a:t>
            </a:r>
            <a:endParaRPr lang="en-US" sz="14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108" name="Freeform 107"/>
          <p:cNvSpPr>
            <a:spLocks noChangeAspect="1"/>
          </p:cNvSpPr>
          <p:nvPr/>
        </p:nvSpPr>
        <p:spPr bwMode="auto">
          <a:xfrm rot="10800000" flipH="1">
            <a:off x="7007643" y="5159827"/>
            <a:ext cx="1228388" cy="12217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0000FF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srgbClr val="0000FF"/>
              </a:solidFill>
            </a:endParaRPr>
          </a:p>
        </p:txBody>
      </p:sp>
      <p:graphicFrame>
        <p:nvGraphicFramePr>
          <p:cNvPr id="308234" name="Object 10"/>
          <p:cNvGraphicFramePr>
            <a:graphicFrameLocks noChangeAspect="1"/>
          </p:cNvGraphicFramePr>
          <p:nvPr/>
        </p:nvGraphicFramePr>
        <p:xfrm>
          <a:off x="7297541" y="5092251"/>
          <a:ext cx="227135" cy="311054"/>
        </p:xfrm>
        <a:graphic>
          <a:graphicData uri="http://schemas.openxmlformats.org/presentationml/2006/ole">
            <p:oleObj spid="_x0000_s311620" name="CS ChemDraw Drawing" r:id="rId10" imgW="717473" imgH="982530" progId="ChemDraw.Document.6.0">
              <p:embed/>
            </p:oleObj>
          </a:graphicData>
        </a:graphic>
      </p:graphicFrame>
      <p:graphicFrame>
        <p:nvGraphicFramePr>
          <p:cNvPr id="308235" name="Object 11"/>
          <p:cNvGraphicFramePr>
            <a:graphicFrameLocks noChangeAspect="1"/>
          </p:cNvGraphicFramePr>
          <p:nvPr/>
        </p:nvGraphicFramePr>
        <p:xfrm>
          <a:off x="5312153" y="6203635"/>
          <a:ext cx="531262" cy="66191"/>
        </p:xfrm>
        <a:graphic>
          <a:graphicData uri="http://schemas.openxmlformats.org/presentationml/2006/ole">
            <p:oleObj spid="_x0000_s311621" name="CS ChemDraw Drawing" r:id="rId11" imgW="1259900" imgH="156600" progId="ChemDraw.Document.6.0">
              <p:embed/>
            </p:oleObj>
          </a:graphicData>
        </a:graphic>
      </p:graphicFrame>
      <p:graphicFrame>
        <p:nvGraphicFramePr>
          <p:cNvPr id="308236" name="Object 12"/>
          <p:cNvGraphicFramePr>
            <a:graphicFrameLocks noChangeAspect="1"/>
          </p:cNvGraphicFramePr>
          <p:nvPr/>
        </p:nvGraphicFramePr>
        <p:xfrm>
          <a:off x="5292725" y="4755171"/>
          <a:ext cx="66675" cy="608830"/>
        </p:xfrm>
        <a:graphic>
          <a:graphicData uri="http://schemas.openxmlformats.org/presentationml/2006/ole">
            <p:oleObj spid="_x0000_s311622" name="CS ChemDraw Drawing" r:id="rId12" imgW="156677" imgH="1435320" progId="ChemDraw.Document.6.0">
              <p:embed/>
            </p:oleObj>
          </a:graphicData>
        </a:graphic>
      </p:graphicFrame>
      <p:sp>
        <p:nvSpPr>
          <p:cNvPr id="87" name="TextBox 86"/>
          <p:cNvSpPr txBox="1"/>
          <p:nvPr/>
        </p:nvSpPr>
        <p:spPr>
          <a:xfrm rot="19632376">
            <a:off x="7918138" y="2021245"/>
            <a:ext cx="121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Forbidden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311307" name="Object 11"/>
          <p:cNvGraphicFramePr>
            <a:graphicFrameLocks noChangeAspect="1"/>
          </p:cNvGraphicFramePr>
          <p:nvPr/>
        </p:nvGraphicFramePr>
        <p:xfrm>
          <a:off x="307975" y="4351338"/>
          <a:ext cx="1365250" cy="1574800"/>
        </p:xfrm>
        <a:graphic>
          <a:graphicData uri="http://schemas.openxmlformats.org/presentationml/2006/ole">
            <p:oleObj spid="_x0000_s311623" name="CS ChemDraw Drawing" r:id="rId13" imgW="1365252" imgH="1574100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70" grpId="0"/>
      <p:bldP spid="95" grpId="0"/>
      <p:bldP spid="96" grpId="0"/>
      <p:bldP spid="97" grpId="0"/>
      <p:bldP spid="98" grpId="0" animBg="1"/>
      <p:bldP spid="99" grpId="0"/>
      <p:bldP spid="101" grpId="0" animBg="1"/>
      <p:bldP spid="103" grpId="0"/>
      <p:bldP spid="105" grpId="0"/>
      <p:bldP spid="107" grpId="0"/>
      <p:bldP spid="108" grpId="0" animBg="1"/>
      <p:bldP spid="8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0" y="3949700"/>
            <a:ext cx="34480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9699" y="964315"/>
            <a:ext cx="2174584" cy="49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65161" y="869792"/>
            <a:ext cx="181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allowedness</a:t>
            </a:r>
            <a:r>
              <a:rPr lang="en-US" dirty="0" smtClean="0"/>
              <a:t> of a transition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18633" y="953526"/>
            <a:ext cx="46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=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807595" y="1372069"/>
            <a:ext cx="888642" cy="46364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365161" y="1833562"/>
            <a:ext cx="181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Irr</a:t>
            </a:r>
            <a:r>
              <a:rPr lang="en-US" dirty="0" smtClean="0">
                <a:solidFill>
                  <a:srgbClr val="0000FF"/>
                </a:solidFill>
              </a:rPr>
              <a:t>. Rep. for the excited state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701048" y="1457927"/>
            <a:ext cx="545206" cy="36490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60973" y="1831415"/>
            <a:ext cx="181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Irr</a:t>
            </a:r>
            <a:r>
              <a:rPr lang="en-US" dirty="0" smtClean="0">
                <a:solidFill>
                  <a:srgbClr val="FF0000"/>
                </a:solidFill>
              </a:rPr>
              <a:t>. Rep. for the ground state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49274" y="1408649"/>
            <a:ext cx="0" cy="708338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69419" y="2104108"/>
            <a:ext cx="1817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Irr</a:t>
            </a:r>
            <a:r>
              <a:rPr lang="en-US" dirty="0" smtClean="0">
                <a:solidFill>
                  <a:srgbClr val="7030A0"/>
                </a:solidFill>
              </a:rPr>
              <a:t>. Rep. for the 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</a:rPr>
              <a:t>linear basis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</a:rPr>
              <a:t>(x, y, and z)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Example (d</a:t>
            </a:r>
            <a:r>
              <a:rPr lang="en-US" sz="3200" b="1" u="sng" baseline="-25000" dirty="0" smtClean="0">
                <a:solidFill>
                  <a:schemeClr val="tx2"/>
                </a:solidFill>
              </a:rPr>
              <a:t>x2-y2</a:t>
            </a:r>
            <a:r>
              <a:rPr lang="en-US" sz="3200" b="1" u="sng" dirty="0" smtClean="0">
                <a:solidFill>
                  <a:schemeClr val="tx2"/>
                </a:solidFill>
              </a:rPr>
              <a:t> or 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d</a:t>
            </a:r>
            <a:r>
              <a:rPr lang="en-US" sz="3200" b="1" u="sng" baseline="-25000" dirty="0" err="1" smtClean="0">
                <a:solidFill>
                  <a:schemeClr val="tx2"/>
                </a:solidFill>
              </a:rPr>
              <a:t>xy,yz</a:t>
            </a:r>
            <a:r>
              <a:rPr lang="en-US" sz="3200" b="1" u="sng" dirty="0" smtClean="0">
                <a:solidFill>
                  <a:schemeClr val="tx2"/>
                </a:solidFill>
              </a:rPr>
              <a:t> to 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p</a:t>
            </a:r>
            <a:r>
              <a:rPr lang="en-US" sz="3200" b="1" u="sng" baseline="-25000" dirty="0" err="1" smtClean="0">
                <a:solidFill>
                  <a:schemeClr val="tx2"/>
                </a:solidFill>
              </a:rPr>
              <a:t>x,y</a:t>
            </a:r>
            <a:r>
              <a:rPr lang="en-US" sz="3200" b="1" u="sng" dirty="0" smtClean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8019" y="3620044"/>
            <a:ext cx="45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</a:t>
            </a:r>
            <a:r>
              <a:rPr lang="en-US" baseline="-25000" dirty="0" smtClean="0"/>
              <a:t>4v</a:t>
            </a:r>
            <a:endParaRPr lang="en-US" baseline="-25000" dirty="0"/>
          </a:p>
        </p:txBody>
      </p:sp>
      <p:grpSp>
        <p:nvGrpSpPr>
          <p:cNvPr id="93" name="Group 92"/>
          <p:cNvGrpSpPr/>
          <p:nvPr/>
        </p:nvGrpSpPr>
        <p:grpSpPr>
          <a:xfrm>
            <a:off x="3778759" y="3243809"/>
            <a:ext cx="2552952" cy="3130170"/>
            <a:chOff x="3778759" y="3243809"/>
            <a:chExt cx="2552952" cy="313017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469858" y="3704246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864853" y="3707357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250528" y="3713830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864853" y="4864358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471007" y="6002701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866002" y="5996481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51677" y="5999585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637344" y="6002695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096616" y="5996480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4401097" y="3727975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92914" y="3243809"/>
              <a:ext cx="4171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(z)</a:t>
              </a:r>
              <a:endParaRPr lang="en-US" baseline="-250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26498" y="4869419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794593" y="4677742"/>
              <a:ext cx="2744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s</a:t>
              </a:r>
              <a:endParaRPr lang="en-US" baseline="-250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779441" y="5822168"/>
              <a:ext cx="3064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d</a:t>
              </a:r>
              <a:endParaRPr lang="en-US" baseline="-250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778759" y="3523852"/>
              <a:ext cx="3064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p</a:t>
              </a:r>
              <a:endParaRPr lang="en-US" baseline="-250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797251" y="3246913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(x)</a:t>
              </a:r>
              <a:endParaRPr lang="en-US" baseline="-2500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192257" y="3259348"/>
              <a:ext cx="4299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(y)</a:t>
              </a:r>
              <a:endParaRPr lang="en-US" baseline="-250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067459" y="3720743"/>
              <a:ext cx="2968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E</a:t>
              </a:r>
              <a:endParaRPr lang="en-US" baseline="-250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055168" y="6001533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004137" y="5579572"/>
              <a:ext cx="4956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(z</a:t>
              </a:r>
              <a:r>
                <a:rPr lang="en-US" baseline="30000" dirty="0" smtClean="0"/>
                <a:t>2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16488" y="6004647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574773" y="5592013"/>
              <a:ext cx="7569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(x</a:t>
              </a:r>
              <a:r>
                <a:rPr lang="en-US" baseline="30000" dirty="0" smtClean="0"/>
                <a:t>2</a:t>
              </a:r>
              <a:r>
                <a:rPr lang="en-US" dirty="0" smtClean="0"/>
                <a:t>-y</a:t>
              </a:r>
              <a:r>
                <a:rPr lang="en-US" baseline="30000" dirty="0" smtClean="0"/>
                <a:t>2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338747" y="5576466"/>
              <a:ext cx="5293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xy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428910" y="6004643"/>
              <a:ext cx="3882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743084" y="5579570"/>
              <a:ext cx="5293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xz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147421" y="5592005"/>
              <a:ext cx="5293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yz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069867" y="6004578"/>
              <a:ext cx="2968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E</a:t>
              </a:r>
              <a:endParaRPr lang="en-US" baseline="-25000" dirty="0"/>
            </a:p>
          </p:txBody>
        </p:sp>
      </p:grpSp>
      <p:cxnSp>
        <p:nvCxnSpPr>
          <p:cNvPr id="47" name="Straight Connector 46"/>
          <p:cNvCxnSpPr/>
          <p:nvPr/>
        </p:nvCxnSpPr>
        <p:spPr>
          <a:xfrm>
            <a:off x="7282766" y="4021758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7241318" y="4110790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49" name="Rectangle 48"/>
          <p:cNvSpPr/>
          <p:nvPr/>
        </p:nvSpPr>
        <p:spPr>
          <a:xfrm>
            <a:off x="6415378" y="3850759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(d</a:t>
            </a:r>
            <a:r>
              <a:rPr lang="en-US" baseline="-25000" dirty="0" smtClean="0"/>
              <a:t>x2-y2</a:t>
            </a:r>
            <a:r>
              <a:rPr lang="en-US" dirty="0" smtClean="0"/>
              <a:t>)</a:t>
            </a:r>
            <a:endParaRPr lang="en-US" baseline="-25000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7298108" y="3172920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7305547" y="3210390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</a:t>
            </a:r>
            <a:endParaRPr lang="en-US" baseline="-25000" dirty="0"/>
          </a:p>
        </p:txBody>
      </p:sp>
      <p:sp>
        <p:nvSpPr>
          <p:cNvPr id="52" name="Rectangle 51"/>
          <p:cNvSpPr/>
          <p:nvPr/>
        </p:nvSpPr>
        <p:spPr>
          <a:xfrm>
            <a:off x="6626857" y="2941602"/>
            <a:ext cx="617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p</a:t>
            </a:r>
            <a:r>
              <a:rPr lang="en-US" baseline="-25000" dirty="0" err="1" smtClean="0"/>
              <a:t>x,y</a:t>
            </a:r>
            <a:r>
              <a:rPr lang="en-US" dirty="0" smtClean="0"/>
              <a:t>)</a:t>
            </a:r>
            <a:endParaRPr lang="en-US" baseline="-25000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7815506" y="3740734"/>
            <a:ext cx="42398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733996" y="3376684"/>
            <a:ext cx="51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h</a:t>
            </a:r>
            <a:r>
              <a:rPr lang="en-US" dirty="0" err="1" smtClean="0">
                <a:solidFill>
                  <a:srgbClr val="7030A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7030A0"/>
              </a:solidFill>
              <a:latin typeface="Symbol" pitchFamily="18" charset="2"/>
            </a:endParaRPr>
          </a:p>
        </p:txBody>
      </p:sp>
      <p:graphicFrame>
        <p:nvGraphicFramePr>
          <p:cNvPr id="207875" name="Object 3"/>
          <p:cNvGraphicFramePr>
            <a:graphicFrameLocks noChangeAspect="1"/>
          </p:cNvGraphicFramePr>
          <p:nvPr/>
        </p:nvGraphicFramePr>
        <p:xfrm>
          <a:off x="7330263" y="3856496"/>
          <a:ext cx="74613" cy="309563"/>
        </p:xfrm>
        <a:graphic>
          <a:graphicData uri="http://schemas.openxmlformats.org/presentationml/2006/ole">
            <p:oleObj spid="_x0000_s312536" name="CS ChemDraw Drawing" r:id="rId5" imgW="74287" imgH="309150" progId="ChemDraw.Document.6.0">
              <p:embed/>
            </p:oleObj>
          </a:graphicData>
        </a:graphic>
      </p:graphicFrame>
      <p:graphicFrame>
        <p:nvGraphicFramePr>
          <p:cNvPr id="207876" name="Object 4"/>
          <p:cNvGraphicFramePr>
            <a:graphicFrameLocks noChangeAspect="1"/>
          </p:cNvGraphicFramePr>
          <p:nvPr/>
        </p:nvGraphicFramePr>
        <p:xfrm>
          <a:off x="8579790" y="2947081"/>
          <a:ext cx="74612" cy="309562"/>
        </p:xfrm>
        <a:graphic>
          <a:graphicData uri="http://schemas.openxmlformats.org/presentationml/2006/ole">
            <p:oleObj spid="_x0000_s312537" name="CS ChemDraw Drawing" r:id="rId6" imgW="74287" imgH="309150" progId="ChemDraw.Document.6.0">
              <p:embed/>
            </p:oleObj>
          </a:graphicData>
        </a:graphic>
      </p:graphicFrame>
      <p:sp>
        <p:nvSpPr>
          <p:cNvPr id="61" name="Rectangle 60"/>
          <p:cNvSpPr/>
          <p:nvPr/>
        </p:nvSpPr>
        <p:spPr>
          <a:xfrm>
            <a:off x="6375400" y="2911475"/>
            <a:ext cx="2600325" cy="168592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2327" name="Picture 7" descr="http://upload.wikimedia.org/wikipedia/commons/thumb/a/af/Square-pyramidal-3D-balls.png/120px-Square-pyramidal-3D-ball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22374" y="2670175"/>
            <a:ext cx="1470025" cy="1188270"/>
          </a:xfrm>
          <a:prstGeom prst="rect">
            <a:avLst/>
          </a:prstGeom>
          <a:noFill/>
        </p:spPr>
      </p:pic>
      <p:cxnSp>
        <p:nvCxnSpPr>
          <p:cNvPr id="62" name="Straight Connector 61"/>
          <p:cNvCxnSpPr/>
          <p:nvPr/>
        </p:nvCxnSpPr>
        <p:spPr>
          <a:xfrm>
            <a:off x="7307928" y="3116930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514666" y="4021758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8460518" y="4110790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8530008" y="3172920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8537447" y="3210390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</a:t>
            </a:r>
            <a:endParaRPr lang="en-US" baseline="-25000" dirty="0"/>
          </a:p>
        </p:txBody>
      </p:sp>
      <p:cxnSp>
        <p:nvCxnSpPr>
          <p:cNvPr id="69" name="Straight Connector 68"/>
          <p:cNvCxnSpPr/>
          <p:nvPr/>
        </p:nvCxnSpPr>
        <p:spPr>
          <a:xfrm>
            <a:off x="8539828" y="3116930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6920214" y="2431009"/>
            <a:ext cx="1586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d</a:t>
            </a:r>
            <a:r>
              <a:rPr lang="en-US" sz="2400" baseline="-25000" dirty="0" smtClean="0">
                <a:solidFill>
                  <a:srgbClr val="008000"/>
                </a:solidFill>
              </a:rPr>
              <a:t>x2-y2</a:t>
            </a:r>
            <a:r>
              <a:rPr lang="en-US" sz="2400" dirty="0" smtClean="0">
                <a:solidFill>
                  <a:srgbClr val="008000"/>
                </a:solidFill>
              </a:rPr>
              <a:t> to </a:t>
            </a:r>
            <a:r>
              <a:rPr lang="en-US" sz="2400" dirty="0" err="1" smtClean="0">
                <a:solidFill>
                  <a:srgbClr val="008000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008000"/>
                </a:solidFill>
              </a:rPr>
              <a:t>x,y</a:t>
            </a:r>
            <a:endParaRPr lang="en-US" sz="2400" baseline="-25000" dirty="0">
              <a:solidFill>
                <a:srgbClr val="008000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7282766" y="6193458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7279418" y="6282490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</a:t>
            </a:r>
            <a:endParaRPr lang="en-US" baseline="-25000" dirty="0"/>
          </a:p>
        </p:txBody>
      </p:sp>
      <p:sp>
        <p:nvSpPr>
          <p:cNvPr id="74" name="Rectangle 73"/>
          <p:cNvSpPr/>
          <p:nvPr/>
        </p:nvSpPr>
        <p:spPr>
          <a:xfrm>
            <a:off x="6437661" y="6022459"/>
            <a:ext cx="742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(</a:t>
            </a:r>
            <a:r>
              <a:rPr lang="en-US" dirty="0" err="1" smtClean="0"/>
              <a:t>d</a:t>
            </a:r>
            <a:r>
              <a:rPr lang="en-US" baseline="-25000" dirty="0" err="1" smtClean="0"/>
              <a:t>xz,yz</a:t>
            </a:r>
            <a:r>
              <a:rPr lang="en-US" dirty="0" smtClean="0"/>
              <a:t>)</a:t>
            </a:r>
            <a:endParaRPr lang="en-US" baseline="-25000" dirty="0"/>
          </a:p>
        </p:txBody>
      </p:sp>
      <p:cxnSp>
        <p:nvCxnSpPr>
          <p:cNvPr id="75" name="Straight Connector 74"/>
          <p:cNvCxnSpPr/>
          <p:nvPr/>
        </p:nvCxnSpPr>
        <p:spPr>
          <a:xfrm>
            <a:off x="7298108" y="5344620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7305547" y="5382090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</a:t>
            </a:r>
            <a:endParaRPr lang="en-US" baseline="-25000" dirty="0"/>
          </a:p>
        </p:txBody>
      </p:sp>
      <p:sp>
        <p:nvSpPr>
          <p:cNvPr id="77" name="Rectangle 76"/>
          <p:cNvSpPr/>
          <p:nvPr/>
        </p:nvSpPr>
        <p:spPr>
          <a:xfrm>
            <a:off x="6626857" y="5113302"/>
            <a:ext cx="617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p</a:t>
            </a:r>
            <a:r>
              <a:rPr lang="en-US" baseline="-25000" dirty="0" err="1" smtClean="0"/>
              <a:t>x,y</a:t>
            </a:r>
            <a:r>
              <a:rPr lang="en-US" dirty="0" smtClean="0"/>
              <a:t>)</a:t>
            </a:r>
            <a:endParaRPr lang="en-US" baseline="-25000" dirty="0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7815506" y="5912434"/>
            <a:ext cx="42398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733996" y="5548384"/>
            <a:ext cx="51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h</a:t>
            </a:r>
            <a:r>
              <a:rPr lang="en-US" dirty="0" err="1" smtClean="0">
                <a:solidFill>
                  <a:srgbClr val="7030A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7030A0"/>
              </a:solidFill>
              <a:latin typeface="Symbol" pitchFamily="18" charset="2"/>
            </a:endParaRPr>
          </a:p>
        </p:txBody>
      </p:sp>
      <p:graphicFrame>
        <p:nvGraphicFramePr>
          <p:cNvPr id="80" name="Object 3"/>
          <p:cNvGraphicFramePr>
            <a:graphicFrameLocks noChangeAspect="1"/>
          </p:cNvGraphicFramePr>
          <p:nvPr/>
        </p:nvGraphicFramePr>
        <p:xfrm>
          <a:off x="7330263" y="6028196"/>
          <a:ext cx="74613" cy="309563"/>
        </p:xfrm>
        <a:graphic>
          <a:graphicData uri="http://schemas.openxmlformats.org/presentationml/2006/ole">
            <p:oleObj spid="_x0000_s312539" name="CS ChemDraw Drawing" r:id="rId8" imgW="74287" imgH="309150" progId="ChemDraw.Document.6.0">
              <p:embed/>
            </p:oleObj>
          </a:graphicData>
        </a:graphic>
      </p:graphicFrame>
      <p:graphicFrame>
        <p:nvGraphicFramePr>
          <p:cNvPr id="81" name="Object 4"/>
          <p:cNvGraphicFramePr>
            <a:graphicFrameLocks noChangeAspect="1"/>
          </p:cNvGraphicFramePr>
          <p:nvPr/>
        </p:nvGraphicFramePr>
        <p:xfrm>
          <a:off x="8579790" y="5118781"/>
          <a:ext cx="74612" cy="309562"/>
        </p:xfrm>
        <a:graphic>
          <a:graphicData uri="http://schemas.openxmlformats.org/presentationml/2006/ole">
            <p:oleObj spid="_x0000_s312540" name="CS ChemDraw Drawing" r:id="rId9" imgW="74287" imgH="309150" progId="ChemDraw.Document.6.0">
              <p:embed/>
            </p:oleObj>
          </a:graphicData>
        </a:graphic>
      </p:graphicFrame>
      <p:sp>
        <p:nvSpPr>
          <p:cNvPr id="82" name="Rectangle 81"/>
          <p:cNvSpPr/>
          <p:nvPr/>
        </p:nvSpPr>
        <p:spPr>
          <a:xfrm>
            <a:off x="6375400" y="5083175"/>
            <a:ext cx="2600325" cy="16859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7307928" y="5288630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8514666" y="6193458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8524018" y="6282490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</a:t>
            </a:r>
            <a:endParaRPr lang="en-US" baseline="-25000" dirty="0"/>
          </a:p>
        </p:txBody>
      </p:sp>
      <p:cxnSp>
        <p:nvCxnSpPr>
          <p:cNvPr id="86" name="Straight Connector 85"/>
          <p:cNvCxnSpPr/>
          <p:nvPr/>
        </p:nvCxnSpPr>
        <p:spPr>
          <a:xfrm>
            <a:off x="8530008" y="5344620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8537447" y="5382090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</a:t>
            </a:r>
            <a:endParaRPr lang="en-US" baseline="-25000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8539828" y="5288630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6920214" y="4602709"/>
            <a:ext cx="1586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d</a:t>
            </a:r>
            <a:r>
              <a:rPr lang="en-US" sz="2400" baseline="-25000" dirty="0" smtClean="0">
                <a:solidFill>
                  <a:srgbClr val="FFC000"/>
                </a:solidFill>
              </a:rPr>
              <a:t>x2-y2</a:t>
            </a:r>
            <a:r>
              <a:rPr lang="en-US" sz="2400" dirty="0" smtClean="0">
                <a:solidFill>
                  <a:srgbClr val="FFC000"/>
                </a:solidFill>
              </a:rPr>
              <a:t> to </a:t>
            </a:r>
            <a:r>
              <a:rPr lang="en-US" sz="2400" dirty="0" err="1" smtClean="0">
                <a:solidFill>
                  <a:srgbClr val="FFC000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FFC000"/>
                </a:solidFill>
              </a:rPr>
              <a:t>x,y</a:t>
            </a:r>
            <a:endParaRPr lang="en-US" sz="2400" baseline="-25000" dirty="0">
              <a:solidFill>
                <a:srgbClr val="FFC000"/>
              </a:solidFill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7282766" y="6256958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8514666" y="6256958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1" grpId="0"/>
      <p:bldP spid="52" grpId="0"/>
      <p:bldP spid="54" grpId="0"/>
      <p:bldP spid="61" grpId="0" animBg="1"/>
      <p:bldP spid="65" grpId="0"/>
      <p:bldP spid="67" grpId="0"/>
      <p:bldP spid="71" grpId="0"/>
      <p:bldP spid="73" grpId="0"/>
      <p:bldP spid="74" grpId="0"/>
      <p:bldP spid="76" grpId="0"/>
      <p:bldP spid="77" grpId="0"/>
      <p:bldP spid="79" grpId="0"/>
      <p:bldP spid="82" grpId="0" animBg="1"/>
      <p:bldP spid="85" grpId="0"/>
      <p:bldP spid="87" grpId="0"/>
      <p:bldP spid="9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4272270" y="2182898"/>
            <a:ext cx="335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E</a:t>
            </a:r>
            <a:endParaRPr lang="en-US" sz="2400" baseline="-25000" dirty="0"/>
          </a:p>
        </p:txBody>
      </p:sp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1657" y="2273510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4798" y="2267289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47"/>
          <p:cNvSpPr/>
          <p:nvPr/>
        </p:nvSpPr>
        <p:spPr>
          <a:xfrm>
            <a:off x="6120245" y="2157817"/>
            <a:ext cx="466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49" name="Rectangle 48"/>
          <p:cNvSpPr/>
          <p:nvPr/>
        </p:nvSpPr>
        <p:spPr>
          <a:xfrm>
            <a:off x="7030235" y="2005417"/>
            <a:ext cx="335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E</a:t>
            </a:r>
            <a:endParaRPr lang="en-US" sz="2400" baseline="-25000" dirty="0"/>
          </a:p>
        </p:txBody>
      </p:sp>
      <p:sp>
        <p:nvSpPr>
          <p:cNvPr id="50" name="Rectangle 49"/>
          <p:cNvSpPr/>
          <p:nvPr/>
        </p:nvSpPr>
        <p:spPr>
          <a:xfrm>
            <a:off x="6741506" y="2157817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=</a:t>
            </a:r>
            <a:endParaRPr lang="en-US" sz="2400" baseline="-25000" dirty="0"/>
          </a:p>
        </p:txBody>
      </p:sp>
      <p:sp>
        <p:nvSpPr>
          <p:cNvPr id="64" name="Rectangle 63"/>
          <p:cNvSpPr/>
          <p:nvPr/>
        </p:nvSpPr>
        <p:spPr>
          <a:xfrm>
            <a:off x="5190558" y="1930610"/>
            <a:ext cx="466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69" name="TextBox 68"/>
          <p:cNvSpPr txBox="1"/>
          <p:nvPr/>
        </p:nvSpPr>
        <p:spPr>
          <a:xfrm>
            <a:off x="7178362" y="1735495"/>
            <a:ext cx="1508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Forbidden (z)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3398" y="1198621"/>
            <a:ext cx="2262501" cy="51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2" name="Straight Connector 71"/>
          <p:cNvCxnSpPr/>
          <p:nvPr/>
        </p:nvCxnSpPr>
        <p:spPr>
          <a:xfrm>
            <a:off x="1669366" y="2299321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1627918" y="2388353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74" name="Rectangle 73"/>
          <p:cNvSpPr/>
          <p:nvPr/>
        </p:nvSpPr>
        <p:spPr>
          <a:xfrm>
            <a:off x="801978" y="2128322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(d</a:t>
            </a:r>
            <a:r>
              <a:rPr lang="en-US" baseline="-25000" dirty="0" smtClean="0"/>
              <a:t>x2-y2</a:t>
            </a:r>
            <a:r>
              <a:rPr lang="en-US" dirty="0" smtClean="0"/>
              <a:t>)</a:t>
            </a:r>
            <a:endParaRPr lang="en-US" baseline="-25000" dirty="0"/>
          </a:p>
        </p:txBody>
      </p:sp>
      <p:cxnSp>
        <p:nvCxnSpPr>
          <p:cNvPr id="75" name="Straight Connector 74"/>
          <p:cNvCxnSpPr/>
          <p:nvPr/>
        </p:nvCxnSpPr>
        <p:spPr>
          <a:xfrm>
            <a:off x="1684708" y="1450483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1692147" y="1475253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</a:t>
            </a:r>
            <a:endParaRPr lang="en-US" baseline="-25000" dirty="0"/>
          </a:p>
        </p:txBody>
      </p:sp>
      <p:sp>
        <p:nvSpPr>
          <p:cNvPr id="77" name="Rectangle 76"/>
          <p:cNvSpPr/>
          <p:nvPr/>
        </p:nvSpPr>
        <p:spPr>
          <a:xfrm>
            <a:off x="1013457" y="1219165"/>
            <a:ext cx="617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p</a:t>
            </a:r>
            <a:r>
              <a:rPr lang="en-US" baseline="-25000" dirty="0" err="1" smtClean="0"/>
              <a:t>x,y</a:t>
            </a:r>
            <a:r>
              <a:rPr lang="en-US" dirty="0" smtClean="0"/>
              <a:t>)</a:t>
            </a:r>
            <a:endParaRPr lang="en-US" baseline="-25000" dirty="0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2202106" y="2018297"/>
            <a:ext cx="42398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2120596" y="1654247"/>
            <a:ext cx="51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h</a:t>
            </a:r>
            <a:r>
              <a:rPr lang="en-US" dirty="0" err="1" smtClean="0">
                <a:solidFill>
                  <a:srgbClr val="7030A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7030A0"/>
              </a:solidFill>
              <a:latin typeface="Symbol" pitchFamily="18" charset="2"/>
            </a:endParaRPr>
          </a:p>
        </p:txBody>
      </p:sp>
      <p:graphicFrame>
        <p:nvGraphicFramePr>
          <p:cNvPr id="80" name="Object 3"/>
          <p:cNvGraphicFramePr>
            <a:graphicFrameLocks noChangeAspect="1"/>
          </p:cNvGraphicFramePr>
          <p:nvPr/>
        </p:nvGraphicFramePr>
        <p:xfrm>
          <a:off x="1716863" y="2134059"/>
          <a:ext cx="74613" cy="309563"/>
        </p:xfrm>
        <a:graphic>
          <a:graphicData uri="http://schemas.openxmlformats.org/presentationml/2006/ole">
            <p:oleObj spid="_x0000_s306395" name="CS ChemDraw Drawing" r:id="rId5" imgW="74287" imgH="309150" progId="ChemDraw.Document.6.0">
              <p:embed/>
            </p:oleObj>
          </a:graphicData>
        </a:graphic>
      </p:graphicFrame>
      <p:graphicFrame>
        <p:nvGraphicFramePr>
          <p:cNvPr id="81" name="Object 4"/>
          <p:cNvGraphicFramePr>
            <a:graphicFrameLocks noChangeAspect="1"/>
          </p:cNvGraphicFramePr>
          <p:nvPr/>
        </p:nvGraphicFramePr>
        <p:xfrm>
          <a:off x="2966390" y="1224644"/>
          <a:ext cx="74612" cy="309562"/>
        </p:xfrm>
        <a:graphic>
          <a:graphicData uri="http://schemas.openxmlformats.org/presentationml/2006/ole">
            <p:oleObj spid="_x0000_s306396" name="CS ChemDraw Drawing" r:id="rId6" imgW="74287" imgH="309150" progId="ChemDraw.Document.6.0">
              <p:embed/>
            </p:oleObj>
          </a:graphicData>
        </a:graphic>
      </p:graphicFrame>
      <p:sp>
        <p:nvSpPr>
          <p:cNvPr id="82" name="Rectangle 81"/>
          <p:cNvSpPr/>
          <p:nvPr/>
        </p:nvSpPr>
        <p:spPr>
          <a:xfrm>
            <a:off x="762000" y="1189038"/>
            <a:ext cx="2600325" cy="168592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/>
          <p:cNvCxnSpPr/>
          <p:nvPr/>
        </p:nvCxnSpPr>
        <p:spPr>
          <a:xfrm>
            <a:off x="1694528" y="1394493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2901266" y="2299321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2847118" y="2388353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cxnSp>
        <p:nvCxnSpPr>
          <p:cNvPr id="86" name="Straight Connector 85"/>
          <p:cNvCxnSpPr/>
          <p:nvPr/>
        </p:nvCxnSpPr>
        <p:spPr>
          <a:xfrm>
            <a:off x="2916608" y="1450483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2924047" y="1475253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</a:t>
            </a:r>
            <a:endParaRPr lang="en-US" baseline="-25000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2926428" y="1394493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1306814" y="708572"/>
            <a:ext cx="1586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d</a:t>
            </a:r>
            <a:r>
              <a:rPr lang="en-US" sz="2400" baseline="-25000" dirty="0" smtClean="0">
                <a:solidFill>
                  <a:srgbClr val="008000"/>
                </a:solidFill>
              </a:rPr>
              <a:t>x2-y2</a:t>
            </a:r>
            <a:r>
              <a:rPr lang="en-US" sz="2400" dirty="0" smtClean="0">
                <a:solidFill>
                  <a:srgbClr val="008000"/>
                </a:solidFill>
              </a:rPr>
              <a:t> to </a:t>
            </a:r>
            <a:r>
              <a:rPr lang="en-US" sz="2400" dirty="0" err="1" smtClean="0">
                <a:solidFill>
                  <a:srgbClr val="008000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008000"/>
                </a:solidFill>
              </a:rPr>
              <a:t>x,y</a:t>
            </a:r>
            <a:endParaRPr lang="en-US" sz="2400" baseline="-25000" dirty="0">
              <a:solidFill>
                <a:srgbClr val="008000"/>
              </a:solidFill>
            </a:endParaRPr>
          </a:p>
        </p:txBody>
      </p:sp>
      <p:grpSp>
        <p:nvGrpSpPr>
          <p:cNvPr id="118" name="Group 117"/>
          <p:cNvGrpSpPr/>
          <p:nvPr/>
        </p:nvGrpSpPr>
        <p:grpSpPr>
          <a:xfrm>
            <a:off x="762000" y="2969172"/>
            <a:ext cx="2600325" cy="2011013"/>
            <a:chOff x="762000" y="2969172"/>
            <a:chExt cx="2600325" cy="2011013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1669366" y="4521821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91"/>
            <p:cNvSpPr/>
            <p:nvPr/>
          </p:nvSpPr>
          <p:spPr>
            <a:xfrm>
              <a:off x="1666018" y="4610853"/>
              <a:ext cx="2968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E</a:t>
              </a:r>
              <a:endParaRPr lang="en-US" baseline="-25000" dirty="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824261" y="4350822"/>
              <a:ext cx="7428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d</a:t>
              </a:r>
              <a:r>
                <a:rPr lang="en-US" baseline="-25000" dirty="0" err="1" smtClean="0"/>
                <a:t>xz,yz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cxnSp>
          <p:nvCxnSpPr>
            <p:cNvPr id="94" name="Straight Connector 93"/>
            <p:cNvCxnSpPr/>
            <p:nvPr/>
          </p:nvCxnSpPr>
          <p:spPr>
            <a:xfrm>
              <a:off x="1684708" y="3672983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1692147" y="3697753"/>
              <a:ext cx="2968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E</a:t>
              </a:r>
              <a:endParaRPr lang="en-US" baseline="-25000" dirty="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013457" y="3441665"/>
              <a:ext cx="6176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dirty="0" err="1" smtClean="0"/>
                <a:t>p</a:t>
              </a:r>
              <a:r>
                <a:rPr lang="en-US" baseline="-25000" dirty="0" err="1" smtClean="0"/>
                <a:t>x,y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>
              <a:off x="2202106" y="4240797"/>
              <a:ext cx="42398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2120596" y="3876747"/>
              <a:ext cx="515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7030A0"/>
                  </a:solidFill>
                </a:rPr>
                <a:t>h</a:t>
              </a:r>
              <a:r>
                <a:rPr lang="en-US" dirty="0" err="1" smtClean="0">
                  <a:solidFill>
                    <a:srgbClr val="7030A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7030A0"/>
                </a:solidFill>
                <a:latin typeface="Symbol" pitchFamily="18" charset="2"/>
              </a:endParaRPr>
            </a:p>
          </p:txBody>
        </p:sp>
        <p:graphicFrame>
          <p:nvGraphicFramePr>
            <p:cNvPr id="99" name="Object 3"/>
            <p:cNvGraphicFramePr>
              <a:graphicFrameLocks noChangeAspect="1"/>
            </p:cNvGraphicFramePr>
            <p:nvPr/>
          </p:nvGraphicFramePr>
          <p:xfrm>
            <a:off x="1716863" y="4356559"/>
            <a:ext cx="74613" cy="309563"/>
          </p:xfrm>
          <a:graphic>
            <a:graphicData uri="http://schemas.openxmlformats.org/presentationml/2006/ole">
              <p:oleObj spid="_x0000_s306398" name="CS ChemDraw Drawing" r:id="rId7" imgW="74287" imgH="309150" progId="ChemDraw.Document.6.0">
                <p:embed/>
              </p:oleObj>
            </a:graphicData>
          </a:graphic>
        </p:graphicFrame>
        <p:graphicFrame>
          <p:nvGraphicFramePr>
            <p:cNvPr id="100" name="Object 4"/>
            <p:cNvGraphicFramePr>
              <a:graphicFrameLocks noChangeAspect="1"/>
            </p:cNvGraphicFramePr>
            <p:nvPr/>
          </p:nvGraphicFramePr>
          <p:xfrm>
            <a:off x="2966390" y="3447144"/>
            <a:ext cx="74612" cy="309562"/>
          </p:xfrm>
          <a:graphic>
            <a:graphicData uri="http://schemas.openxmlformats.org/presentationml/2006/ole">
              <p:oleObj spid="_x0000_s306399" name="CS ChemDraw Drawing" r:id="rId8" imgW="74287" imgH="309150" progId="ChemDraw.Document.6.0">
                <p:embed/>
              </p:oleObj>
            </a:graphicData>
          </a:graphic>
        </p:graphicFrame>
        <p:sp>
          <p:nvSpPr>
            <p:cNvPr id="101" name="Rectangle 100"/>
            <p:cNvSpPr/>
            <p:nvPr/>
          </p:nvSpPr>
          <p:spPr>
            <a:xfrm>
              <a:off x="762000" y="3424239"/>
              <a:ext cx="2600325" cy="1541462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1694528" y="3616993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901266" y="4521821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/>
            <p:cNvSpPr/>
            <p:nvPr/>
          </p:nvSpPr>
          <p:spPr>
            <a:xfrm>
              <a:off x="2910618" y="4610853"/>
              <a:ext cx="2968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E</a:t>
              </a:r>
              <a:endParaRPr lang="en-US" baseline="-25000" dirty="0"/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2916608" y="3672983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105"/>
            <p:cNvSpPr/>
            <p:nvPr/>
          </p:nvSpPr>
          <p:spPr>
            <a:xfrm>
              <a:off x="2924047" y="3697753"/>
              <a:ext cx="2968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E</a:t>
              </a:r>
              <a:endParaRPr lang="en-US" baseline="-25000" dirty="0"/>
            </a:p>
          </p:txBody>
        </p:sp>
        <p:cxnSp>
          <p:nvCxnSpPr>
            <p:cNvPr id="108" name="Straight Connector 107"/>
            <p:cNvCxnSpPr/>
            <p:nvPr/>
          </p:nvCxnSpPr>
          <p:spPr>
            <a:xfrm>
              <a:off x="2926428" y="3616993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ctangle 108"/>
            <p:cNvSpPr/>
            <p:nvPr/>
          </p:nvSpPr>
          <p:spPr>
            <a:xfrm>
              <a:off x="1306814" y="2969172"/>
              <a:ext cx="158614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FFC000"/>
                  </a:solidFill>
                </a:rPr>
                <a:t>d</a:t>
              </a:r>
              <a:r>
                <a:rPr lang="en-US" sz="2400" baseline="-25000" dirty="0" smtClean="0">
                  <a:solidFill>
                    <a:srgbClr val="FFC000"/>
                  </a:solidFill>
                </a:rPr>
                <a:t>x2-y2</a:t>
              </a:r>
              <a:r>
                <a:rPr lang="en-US" sz="2400" dirty="0" smtClean="0">
                  <a:solidFill>
                    <a:srgbClr val="FFC000"/>
                  </a:solidFill>
                </a:rPr>
                <a:t> to </a:t>
              </a:r>
              <a:r>
                <a:rPr lang="en-US" sz="2400" dirty="0" err="1" smtClean="0">
                  <a:solidFill>
                    <a:srgbClr val="FFC000"/>
                  </a:solidFill>
                </a:rPr>
                <a:t>p</a:t>
              </a:r>
              <a:r>
                <a:rPr lang="en-US" sz="2400" baseline="-25000" dirty="0" err="1" smtClean="0">
                  <a:solidFill>
                    <a:srgbClr val="FFC000"/>
                  </a:solidFill>
                </a:rPr>
                <a:t>x,y</a:t>
              </a:r>
              <a:endParaRPr lang="en-US" sz="2400" baseline="-25000" dirty="0">
                <a:solidFill>
                  <a:srgbClr val="FFC000"/>
                </a:solidFill>
              </a:endParaRPr>
            </a:p>
          </p:txBody>
        </p:sp>
        <p:cxnSp>
          <p:nvCxnSpPr>
            <p:cNvPr id="110" name="Straight Connector 109"/>
            <p:cNvCxnSpPr/>
            <p:nvPr/>
          </p:nvCxnSpPr>
          <p:spPr>
            <a:xfrm>
              <a:off x="1669366" y="4585321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2901266" y="4585321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Rectangle 111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Example (d</a:t>
            </a:r>
            <a:r>
              <a:rPr lang="en-US" sz="3200" b="1" u="sng" baseline="-25000" dirty="0" smtClean="0">
                <a:solidFill>
                  <a:schemeClr val="tx2"/>
                </a:solidFill>
              </a:rPr>
              <a:t>x2-y2</a:t>
            </a:r>
            <a:r>
              <a:rPr lang="en-US" sz="3200" b="1" u="sng" dirty="0" smtClean="0">
                <a:solidFill>
                  <a:schemeClr val="tx2"/>
                </a:solidFill>
              </a:rPr>
              <a:t> or 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d</a:t>
            </a:r>
            <a:r>
              <a:rPr lang="en-US" sz="3200" b="1" u="sng" baseline="-25000" dirty="0" err="1" smtClean="0">
                <a:solidFill>
                  <a:schemeClr val="tx2"/>
                </a:solidFill>
              </a:rPr>
              <a:t>xy,yz</a:t>
            </a:r>
            <a:r>
              <a:rPr lang="en-US" sz="3200" b="1" u="sng" dirty="0" smtClean="0">
                <a:solidFill>
                  <a:schemeClr val="tx2"/>
                </a:solidFill>
              </a:rPr>
              <a:t> to 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p</a:t>
            </a:r>
            <a:r>
              <a:rPr lang="en-US" sz="3200" b="1" u="sng" baseline="-25000" dirty="0" err="1" smtClean="0">
                <a:solidFill>
                  <a:schemeClr val="tx2"/>
                </a:solidFill>
              </a:rPr>
              <a:t>x,y</a:t>
            </a:r>
            <a:r>
              <a:rPr lang="en-US" sz="3200" b="1" u="sng" dirty="0" smtClean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11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9300" y="5305513"/>
            <a:ext cx="2616200" cy="14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" name="Rectangle 113"/>
          <p:cNvSpPr/>
          <p:nvPr/>
        </p:nvSpPr>
        <p:spPr>
          <a:xfrm>
            <a:off x="144219" y="5321844"/>
            <a:ext cx="455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</a:t>
            </a:r>
            <a:r>
              <a:rPr lang="en-US" baseline="-25000" dirty="0" smtClean="0"/>
              <a:t>4v</a:t>
            </a:r>
            <a:endParaRPr lang="en-US" baseline="-25000" dirty="0"/>
          </a:p>
        </p:txBody>
      </p:sp>
      <p:sp>
        <p:nvSpPr>
          <p:cNvPr id="115" name="Rectangle 114"/>
          <p:cNvSpPr/>
          <p:nvPr/>
        </p:nvSpPr>
        <p:spPr>
          <a:xfrm>
            <a:off x="5203258" y="2349710"/>
            <a:ext cx="335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E</a:t>
            </a:r>
            <a:endParaRPr lang="en-US" sz="2400" baseline="-25000" dirty="0"/>
          </a:p>
        </p:txBody>
      </p:sp>
      <p:sp>
        <p:nvSpPr>
          <p:cNvPr id="116" name="Rectangle 115"/>
          <p:cNvSpPr/>
          <p:nvPr/>
        </p:nvSpPr>
        <p:spPr>
          <a:xfrm>
            <a:off x="7030235" y="2348317"/>
            <a:ext cx="2165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+ A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+ B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+ B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pic>
        <p:nvPicPr>
          <p:cNvPr id="306191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6238" y="5054600"/>
            <a:ext cx="2363974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" name="Rectangle 118"/>
          <p:cNvSpPr/>
          <p:nvPr/>
        </p:nvSpPr>
        <p:spPr>
          <a:xfrm>
            <a:off x="4272270" y="3668798"/>
            <a:ext cx="335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E</a:t>
            </a:r>
            <a:endParaRPr lang="en-US" sz="2400" baseline="-25000" dirty="0"/>
          </a:p>
        </p:txBody>
      </p:sp>
      <p:pic>
        <p:nvPicPr>
          <p:cNvPr id="1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1657" y="3759410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4798" y="3753189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" name="Rectangle 121"/>
          <p:cNvSpPr/>
          <p:nvPr/>
        </p:nvSpPr>
        <p:spPr>
          <a:xfrm>
            <a:off x="6120245" y="3643717"/>
            <a:ext cx="335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E</a:t>
            </a:r>
            <a:endParaRPr lang="en-US" sz="2400" baseline="-25000" dirty="0"/>
          </a:p>
        </p:txBody>
      </p:sp>
      <p:sp>
        <p:nvSpPr>
          <p:cNvPr id="123" name="Rectangle 122"/>
          <p:cNvSpPr/>
          <p:nvPr/>
        </p:nvSpPr>
        <p:spPr>
          <a:xfrm>
            <a:off x="7030235" y="3491317"/>
            <a:ext cx="2165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+ A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+ B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+ B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124" name="Rectangle 123"/>
          <p:cNvSpPr/>
          <p:nvPr/>
        </p:nvSpPr>
        <p:spPr>
          <a:xfrm>
            <a:off x="6741506" y="3643717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=</a:t>
            </a:r>
            <a:endParaRPr lang="en-US" sz="2400" baseline="-25000" dirty="0"/>
          </a:p>
        </p:txBody>
      </p:sp>
      <p:sp>
        <p:nvSpPr>
          <p:cNvPr id="125" name="Rectangle 124"/>
          <p:cNvSpPr/>
          <p:nvPr/>
        </p:nvSpPr>
        <p:spPr>
          <a:xfrm>
            <a:off x="5190558" y="3416510"/>
            <a:ext cx="466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126" name="Rectangle 125"/>
          <p:cNvSpPr/>
          <p:nvPr/>
        </p:nvSpPr>
        <p:spPr>
          <a:xfrm>
            <a:off x="5203258" y="3835610"/>
            <a:ext cx="335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E</a:t>
            </a:r>
            <a:endParaRPr lang="en-US" sz="2400" baseline="-25000" dirty="0"/>
          </a:p>
        </p:txBody>
      </p:sp>
      <p:sp>
        <p:nvSpPr>
          <p:cNvPr id="127" name="Rectangle 126"/>
          <p:cNvSpPr/>
          <p:nvPr/>
        </p:nvSpPr>
        <p:spPr>
          <a:xfrm>
            <a:off x="4744235" y="4418417"/>
            <a:ext cx="2165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+ A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+ B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+ B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128" name="Left Brace 127"/>
          <p:cNvSpPr/>
          <p:nvPr/>
        </p:nvSpPr>
        <p:spPr>
          <a:xfrm rot="16200000">
            <a:off x="5683251" y="3687761"/>
            <a:ext cx="277813" cy="113189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7030235" y="3796117"/>
            <a:ext cx="335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E</a:t>
            </a:r>
            <a:endParaRPr lang="en-US" sz="2400" baseline="-25000" dirty="0"/>
          </a:p>
        </p:txBody>
      </p:sp>
      <p:sp>
        <p:nvSpPr>
          <p:cNvPr id="68" name="TextBox 67"/>
          <p:cNvSpPr txBox="1"/>
          <p:nvPr/>
        </p:nvSpPr>
        <p:spPr>
          <a:xfrm>
            <a:off x="7191062" y="4088417"/>
            <a:ext cx="1622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Forbidden (</a:t>
            </a:r>
            <a:r>
              <a:rPr lang="en-US" dirty="0" err="1" smtClean="0">
                <a:solidFill>
                  <a:srgbClr val="FF0000"/>
                </a:solidFill>
              </a:rPr>
              <a:t>x,y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191062" y="2764195"/>
            <a:ext cx="1508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Allowed (</a:t>
            </a:r>
            <a:r>
              <a:rPr lang="en-US" dirty="0" err="1" smtClean="0">
                <a:solidFill>
                  <a:srgbClr val="008000"/>
                </a:solidFill>
              </a:rPr>
              <a:t>x,y</a:t>
            </a:r>
            <a:r>
              <a:rPr lang="en-US" dirty="0" smtClean="0">
                <a:solidFill>
                  <a:srgbClr val="008000"/>
                </a:solidFill>
              </a:rPr>
              <a:t>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185025" y="3242231"/>
            <a:ext cx="1508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Allowed (z)</a:t>
            </a:r>
            <a:endParaRPr 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49" grpId="0"/>
      <p:bldP spid="50" grpId="0"/>
      <p:bldP spid="64" grpId="0"/>
      <p:bldP spid="69" grpId="0"/>
      <p:bldP spid="115" grpId="0"/>
      <p:bldP spid="116" grpId="0"/>
      <p:bldP spid="119" grpId="0"/>
      <p:bldP spid="122" grpId="0"/>
      <p:bldP spid="123" grpId="0"/>
      <p:bldP spid="124" grpId="0"/>
      <p:bldP spid="125" grpId="0"/>
      <p:bldP spid="126" grpId="0"/>
      <p:bldP spid="127" grpId="0"/>
      <p:bldP spid="128" grpId="0" animBg="1"/>
      <p:bldP spid="129" grpId="0"/>
      <p:bldP spid="68" grpId="0"/>
      <p:bldP spid="71" grpId="0"/>
      <p:bldP spid="1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24932" name="Picture 4" descr="ch21_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8585" y="965340"/>
            <a:ext cx="5640480" cy="249382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53507" y="5373971"/>
            <a:ext cx="431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endParaRPr lang="en-US" sz="2400" baseline="-250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0519" y="5464583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3660" y="5458362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049107" y="5348890"/>
            <a:ext cx="535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7670368" y="534889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=</a:t>
            </a:r>
            <a:endParaRPr lang="en-US" sz="2400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6119420" y="5369333"/>
            <a:ext cx="546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2260" y="4484944"/>
            <a:ext cx="2262501" cy="51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One Electron Octahedral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058132" y="3529615"/>
            <a:ext cx="535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sp>
        <p:nvSpPr>
          <p:cNvPr id="24" name="Rectangle 23"/>
          <p:cNvSpPr/>
          <p:nvPr/>
        </p:nvSpPr>
        <p:spPr>
          <a:xfrm>
            <a:off x="5813907" y="3526121"/>
            <a:ext cx="431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endParaRPr lang="en-US" sz="2400" baseline="-25000" dirty="0"/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9970" y="4195763"/>
            <a:ext cx="3995980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Oval 25"/>
          <p:cNvSpPr/>
          <p:nvPr/>
        </p:nvSpPr>
        <p:spPr>
          <a:xfrm>
            <a:off x="3067050" y="6029325"/>
            <a:ext cx="447675" cy="238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19100" y="6029325"/>
            <a:ext cx="276225" cy="238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660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3" grpId="0"/>
      <p:bldP spid="23" grpId="0"/>
      <p:bldP spid="24" grpId="0"/>
      <p:bldP spid="26" grpId="0" animBg="1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24932" name="Picture 4" descr="ch21_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75" y="984390"/>
            <a:ext cx="4290265" cy="189685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15332" y="2240246"/>
            <a:ext cx="431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endParaRPr lang="en-US" sz="2400" baseline="-250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2344" y="2330858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485" y="2324637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410932" y="2215165"/>
            <a:ext cx="535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5481245" y="2235608"/>
            <a:ext cx="546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1411148" y="3669268"/>
            <a:ext cx="218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Forbidden (x, y, z)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4085" y="1351219"/>
            <a:ext cx="2262501" cy="51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One Electron Octahedral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153810" y="2922992"/>
            <a:ext cx="2432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2u</a:t>
            </a:r>
            <a:r>
              <a:rPr lang="en-US" sz="2400" dirty="0" smtClean="0"/>
              <a:t> + 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u</a:t>
            </a:r>
            <a:r>
              <a:rPr lang="en-US" sz="2400" dirty="0" smtClean="0"/>
              <a:t> + T</a:t>
            </a:r>
            <a:r>
              <a:rPr lang="en-US" sz="2400" baseline="-25000" dirty="0" smtClean="0"/>
              <a:t>1u</a:t>
            </a:r>
            <a:r>
              <a:rPr lang="en-US" sz="2400" dirty="0" smtClean="0"/>
              <a:t> + T</a:t>
            </a:r>
            <a:r>
              <a:rPr lang="en-US" sz="2400" baseline="-25000" dirty="0" smtClean="0"/>
              <a:t>2u</a:t>
            </a:r>
            <a:endParaRPr lang="en-US" sz="2400" baseline="-25000" dirty="0"/>
          </a:p>
        </p:txBody>
      </p:sp>
      <p:sp>
        <p:nvSpPr>
          <p:cNvPr id="22" name="Left Brace 21"/>
          <p:cNvSpPr/>
          <p:nvPr/>
        </p:nvSpPr>
        <p:spPr>
          <a:xfrm rot="16200000">
            <a:off x="6099176" y="2128836"/>
            <a:ext cx="277813" cy="135414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6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6675" y="4199785"/>
            <a:ext cx="6469306" cy="2515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/>
          <p:nvPr/>
        </p:nvSpPr>
        <p:spPr>
          <a:xfrm>
            <a:off x="5867400" y="5343525"/>
            <a:ext cx="1028700" cy="238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34011" y="2954621"/>
            <a:ext cx="431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endParaRPr lang="en-US" sz="2400" baseline="-25000" dirty="0"/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1023" y="3045233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Left Brace 23"/>
          <p:cNvSpPr/>
          <p:nvPr/>
        </p:nvSpPr>
        <p:spPr>
          <a:xfrm rot="16200000">
            <a:off x="5813426" y="1862136"/>
            <a:ext cx="277813" cy="3221039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67885" y="3608792"/>
            <a:ext cx="4971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-25000" dirty="0" err="1" smtClean="0"/>
              <a:t>u</a:t>
            </a:r>
            <a:r>
              <a:rPr lang="en-US" sz="2400" dirty="0" smtClean="0"/>
              <a:t> + A</a:t>
            </a:r>
            <a:r>
              <a:rPr lang="en-US" sz="2400" baseline="-25000" dirty="0" smtClean="0"/>
              <a:t>1u</a:t>
            </a:r>
            <a:r>
              <a:rPr lang="en-US" sz="2400" dirty="0" smtClean="0"/>
              <a:t> + A</a:t>
            </a:r>
            <a:r>
              <a:rPr lang="en-US" sz="2400" baseline="-25000" dirty="0" smtClean="0"/>
              <a:t>2u</a:t>
            </a:r>
            <a:r>
              <a:rPr lang="en-US" sz="2400" dirty="0" smtClean="0"/>
              <a:t> + 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u</a:t>
            </a:r>
            <a:r>
              <a:rPr lang="en-US" sz="2400" dirty="0" smtClean="0"/>
              <a:t> + T</a:t>
            </a:r>
            <a:r>
              <a:rPr lang="en-US" sz="2400" baseline="-25000" dirty="0" smtClean="0"/>
              <a:t>1u</a:t>
            </a:r>
            <a:r>
              <a:rPr lang="en-US" sz="2400" dirty="0" smtClean="0"/>
              <a:t> + T</a:t>
            </a:r>
            <a:r>
              <a:rPr lang="en-US" sz="2400" baseline="-25000" dirty="0" smtClean="0"/>
              <a:t>2u</a:t>
            </a:r>
            <a:r>
              <a:rPr lang="en-US" sz="2400" dirty="0" smtClean="0"/>
              <a:t> + T</a:t>
            </a:r>
            <a:r>
              <a:rPr lang="en-US" sz="2400" baseline="-25000" dirty="0" smtClean="0"/>
              <a:t>1u</a:t>
            </a:r>
            <a:r>
              <a:rPr lang="en-US" sz="2400" dirty="0" smtClean="0"/>
              <a:t> + T</a:t>
            </a:r>
            <a:r>
              <a:rPr lang="en-US" sz="2400" baseline="-25000" dirty="0" smtClean="0"/>
              <a:t>2u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xmlns="" val="405660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2" grpId="0" animBg="1"/>
      <p:bldP spid="18" grpId="0" animBg="1"/>
      <p:bldP spid="20" grpId="0"/>
      <p:bldP spid="24" grpId="0" animBg="1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Six Electron Octahedral (Low spin)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124807" y="2434240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sp>
        <p:nvSpPr>
          <p:cNvPr id="24" name="Rectangle 23"/>
          <p:cNvSpPr/>
          <p:nvPr/>
        </p:nvSpPr>
        <p:spPr>
          <a:xfrm>
            <a:off x="6204431" y="2506946"/>
            <a:ext cx="4630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endParaRPr lang="en-US" sz="2400" baseline="-25000" dirty="0"/>
          </a:p>
        </p:txBody>
      </p:sp>
      <p:pic>
        <p:nvPicPr>
          <p:cNvPr id="412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4568" y="1243014"/>
            <a:ext cx="4608513" cy="124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5356706" y="2533005"/>
            <a:ext cx="5583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6410" y="2625596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2619376" y="723900"/>
            <a:ext cx="146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Ground State</a:t>
            </a:r>
            <a:endParaRPr lang="en-US" u="sng" dirty="0"/>
          </a:p>
        </p:txBody>
      </p:sp>
      <p:sp>
        <p:nvSpPr>
          <p:cNvPr id="28" name="TextBox 27"/>
          <p:cNvSpPr txBox="1"/>
          <p:nvPr/>
        </p:nvSpPr>
        <p:spPr>
          <a:xfrm>
            <a:off x="5305426" y="731322"/>
            <a:ext cx="146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Excited State</a:t>
            </a:r>
            <a:endParaRPr lang="en-US" u="sng" dirty="0"/>
          </a:p>
        </p:txBody>
      </p:sp>
      <p:sp>
        <p:nvSpPr>
          <p:cNvPr id="29" name="Rectangle 28"/>
          <p:cNvSpPr/>
          <p:nvPr/>
        </p:nvSpPr>
        <p:spPr>
          <a:xfrm>
            <a:off x="5420511" y="3142067"/>
            <a:ext cx="1178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1g</a:t>
            </a:r>
            <a:r>
              <a:rPr lang="en-US" sz="2400" dirty="0" smtClean="0"/>
              <a:t> + 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sp>
        <p:nvSpPr>
          <p:cNvPr id="30" name="Left Brace 29"/>
          <p:cNvSpPr/>
          <p:nvPr/>
        </p:nvSpPr>
        <p:spPr>
          <a:xfrm rot="16200000">
            <a:off x="5864227" y="2506661"/>
            <a:ext cx="277813" cy="113189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6675" y="3971185"/>
            <a:ext cx="6469306" cy="2515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Oval 31"/>
          <p:cNvSpPr/>
          <p:nvPr/>
        </p:nvSpPr>
        <p:spPr>
          <a:xfrm>
            <a:off x="3905249" y="4648200"/>
            <a:ext cx="657225" cy="238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660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Six Electron Octahedral (Low spin)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124807" y="2434240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sp>
        <p:nvSpPr>
          <p:cNvPr id="24" name="Rectangle 23"/>
          <p:cNvSpPr/>
          <p:nvPr/>
        </p:nvSpPr>
        <p:spPr>
          <a:xfrm>
            <a:off x="6204431" y="2506946"/>
            <a:ext cx="4630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endParaRPr lang="en-US" sz="2400" baseline="-25000" dirty="0"/>
          </a:p>
        </p:txBody>
      </p:sp>
      <p:pic>
        <p:nvPicPr>
          <p:cNvPr id="412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4568" y="1243014"/>
            <a:ext cx="4608513" cy="124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5356706" y="2533005"/>
            <a:ext cx="5583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6410" y="2625596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2619376" y="723900"/>
            <a:ext cx="146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Ground State</a:t>
            </a:r>
            <a:endParaRPr lang="en-US" u="sng" dirty="0"/>
          </a:p>
        </p:txBody>
      </p:sp>
      <p:sp>
        <p:nvSpPr>
          <p:cNvPr id="28" name="TextBox 27"/>
          <p:cNvSpPr txBox="1"/>
          <p:nvPr/>
        </p:nvSpPr>
        <p:spPr>
          <a:xfrm>
            <a:off x="5305426" y="731322"/>
            <a:ext cx="146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Excited State</a:t>
            </a:r>
            <a:endParaRPr lang="en-US" u="sng" dirty="0"/>
          </a:p>
        </p:txBody>
      </p:sp>
      <p:sp>
        <p:nvSpPr>
          <p:cNvPr id="29" name="Rectangle 28"/>
          <p:cNvSpPr/>
          <p:nvPr/>
        </p:nvSpPr>
        <p:spPr>
          <a:xfrm>
            <a:off x="5420511" y="3142067"/>
            <a:ext cx="1178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1g</a:t>
            </a:r>
            <a:r>
              <a:rPr lang="en-US" sz="2400" dirty="0" smtClean="0"/>
              <a:t> + 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sp>
        <p:nvSpPr>
          <p:cNvPr id="30" name="Left Brace 29"/>
          <p:cNvSpPr/>
          <p:nvPr/>
        </p:nvSpPr>
        <p:spPr>
          <a:xfrm rot="16200000">
            <a:off x="5864227" y="2506661"/>
            <a:ext cx="277813" cy="113189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96332" y="4726271"/>
            <a:ext cx="535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1444" y="5064533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4585" y="5058312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6830032" y="4948840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sp>
        <p:nvSpPr>
          <p:cNvPr id="25" name="Rectangle 24"/>
          <p:cNvSpPr/>
          <p:nvPr/>
        </p:nvSpPr>
        <p:spPr>
          <a:xfrm>
            <a:off x="7451293" y="494884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=</a:t>
            </a:r>
            <a:endParaRPr lang="en-US" sz="2400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5900345" y="4969283"/>
            <a:ext cx="546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3185" y="4084894"/>
            <a:ext cx="2262501" cy="51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4896332" y="5107271"/>
            <a:ext cx="535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3770" y="3833813"/>
            <a:ext cx="3995980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Oval 35"/>
          <p:cNvSpPr/>
          <p:nvPr/>
        </p:nvSpPr>
        <p:spPr>
          <a:xfrm>
            <a:off x="2990850" y="5667375"/>
            <a:ext cx="447675" cy="238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42900" y="5667375"/>
            <a:ext cx="276225" cy="238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660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Absorption 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Spectrosocpy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3441" y="1181100"/>
            <a:ext cx="529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h</a:t>
            </a:r>
            <a:r>
              <a:rPr lang="en-US" dirty="0" err="1" smtClean="0">
                <a:solidFill>
                  <a:srgbClr val="FF000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6" name="Cube 5"/>
          <p:cNvSpPr/>
          <p:nvPr/>
        </p:nvSpPr>
        <p:spPr>
          <a:xfrm>
            <a:off x="4788356" y="1018613"/>
            <a:ext cx="272520" cy="685092"/>
          </a:xfrm>
          <a:prstGeom prst="cube">
            <a:avLst>
              <a:gd name="adj" fmla="val 31624"/>
            </a:avLst>
          </a:prstGeom>
          <a:solidFill>
            <a:srgbClr val="FFC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92729" y="1702384"/>
            <a:ext cx="1206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Sample</a:t>
            </a:r>
            <a:endParaRPr lang="en-US" sz="2000" dirty="0"/>
          </a:p>
        </p:txBody>
      </p:sp>
      <p:sp>
        <p:nvSpPr>
          <p:cNvPr id="8" name="Freeform 97"/>
          <p:cNvSpPr>
            <a:spLocks noChangeAspect="1"/>
          </p:cNvSpPr>
          <p:nvPr/>
        </p:nvSpPr>
        <p:spPr bwMode="auto">
          <a:xfrm rot="324265" flipH="1">
            <a:off x="3888590" y="1350773"/>
            <a:ext cx="815764" cy="15363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9" name="Freeform 97"/>
          <p:cNvSpPr>
            <a:spLocks noChangeAspect="1"/>
          </p:cNvSpPr>
          <p:nvPr/>
        </p:nvSpPr>
        <p:spPr bwMode="auto">
          <a:xfrm rot="324265" flipH="1">
            <a:off x="5102276" y="1389063"/>
            <a:ext cx="815764" cy="68426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4835525" y="2927349"/>
            <a:ext cx="25781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GB" sz="2800" dirty="0"/>
              <a:t>Transmittance:</a:t>
            </a:r>
            <a:endParaRPr lang="en-GB" sz="2800" dirty="0">
              <a:solidFill>
                <a:srgbClr val="FFFF00"/>
              </a:solidFill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GB" sz="2800" dirty="0" smtClean="0"/>
              <a:t>		T </a:t>
            </a:r>
            <a:r>
              <a:rPr lang="en-GB" sz="2800" dirty="0"/>
              <a:t>= P/P</a:t>
            </a:r>
            <a:r>
              <a:rPr lang="en-GB" sz="2800" baseline="-25000" dirty="0"/>
              <a:t>0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838700" y="4038600"/>
            <a:ext cx="45910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GB" sz="2800" dirty="0"/>
              <a:t>Absorbance: 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GB" sz="2800" dirty="0" smtClean="0"/>
              <a:t>		A </a:t>
            </a:r>
            <a:r>
              <a:rPr lang="en-GB" sz="2800" dirty="0"/>
              <a:t>= -</a:t>
            </a:r>
            <a:r>
              <a:rPr lang="en-GB" sz="2800" dirty="0" smtClean="0"/>
              <a:t>log </a:t>
            </a:r>
            <a:r>
              <a:rPr lang="en-GB" sz="2800" dirty="0"/>
              <a:t>T = </a:t>
            </a:r>
            <a:r>
              <a:rPr lang="en-GB" sz="2800" dirty="0" smtClean="0"/>
              <a:t>log </a:t>
            </a:r>
            <a:r>
              <a:rPr lang="en-GB" sz="2800" dirty="0"/>
              <a:t>P</a:t>
            </a:r>
            <a:r>
              <a:rPr lang="en-GB" sz="2800" baseline="-25000" dirty="0"/>
              <a:t>0</a:t>
            </a:r>
            <a:r>
              <a:rPr lang="en-GB" sz="2800" dirty="0"/>
              <a:t>/P</a:t>
            </a:r>
          </a:p>
        </p:txBody>
      </p:sp>
      <p:pic>
        <p:nvPicPr>
          <p:cNvPr id="21" name="Picture 5" descr="C:\Fred\Academic\Electronic Spectroscopy\Figures\transmittanc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4600" y="5584825"/>
            <a:ext cx="6629400" cy="10668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5893741" y="1193800"/>
            <a:ext cx="529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h</a:t>
            </a:r>
            <a:r>
              <a:rPr lang="en-US" dirty="0" err="1" smtClean="0">
                <a:solidFill>
                  <a:srgbClr val="FF000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896938" y="3512024"/>
            <a:ext cx="2443163" cy="920753"/>
            <a:chOff x="3885" y="696"/>
            <a:chExt cx="1539" cy="580"/>
          </a:xfrm>
        </p:grpSpPr>
        <p:sp>
          <p:nvSpPr>
            <p:cNvPr id="23" name="AutoShape 9"/>
            <p:cNvSpPr>
              <a:spLocks noChangeArrowheads="1"/>
            </p:cNvSpPr>
            <p:nvPr/>
          </p:nvSpPr>
          <p:spPr bwMode="auto">
            <a:xfrm>
              <a:off x="3888" y="696"/>
              <a:ext cx="624" cy="576"/>
            </a:xfrm>
            <a:prstGeom prst="rightArrow">
              <a:avLst>
                <a:gd name="adj1" fmla="val 50000"/>
                <a:gd name="adj2" fmla="val 27083"/>
              </a:avLst>
            </a:prstGeom>
            <a:solidFill>
              <a:srgbClr val="FF0000">
                <a:alpha val="69804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AutoShape 10"/>
            <p:cNvSpPr>
              <a:spLocks noChangeArrowheads="1"/>
            </p:cNvSpPr>
            <p:nvPr/>
          </p:nvSpPr>
          <p:spPr bwMode="auto">
            <a:xfrm>
              <a:off x="4944" y="804"/>
              <a:ext cx="480" cy="360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rgbClr val="FF0000">
                <a:alpha val="69804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3885" y="830"/>
              <a:ext cx="28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2400" b="1" dirty="0"/>
                <a:t>P</a:t>
              </a:r>
              <a:r>
                <a:rPr lang="en-US" sz="2400" b="1" baseline="-25000" dirty="0"/>
                <a:t>0</a:t>
              </a:r>
            </a:p>
            <a:p>
              <a:pPr algn="l"/>
              <a:endParaRPr lang="en-US" sz="2400" b="1" baseline="-25000" dirty="0"/>
            </a:p>
          </p:txBody>
        </p:sp>
      </p:grpSp>
      <p:sp>
        <p:nvSpPr>
          <p:cNvPr id="26" name="Cube 25"/>
          <p:cNvSpPr/>
          <p:nvPr/>
        </p:nvSpPr>
        <p:spPr>
          <a:xfrm>
            <a:off x="1930402" y="3377216"/>
            <a:ext cx="536473" cy="1348648"/>
          </a:xfrm>
          <a:prstGeom prst="cube">
            <a:avLst>
              <a:gd name="adj" fmla="val 31624"/>
            </a:avLst>
          </a:prstGeom>
          <a:solidFill>
            <a:srgbClr val="FFC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635228" y="2911637"/>
            <a:ext cx="1206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Sample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752954" y="4298950"/>
            <a:ext cx="1154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(power in)</a:t>
            </a:r>
            <a:endParaRPr lang="en-US" dirty="0"/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2592384" y="3734419"/>
            <a:ext cx="3481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 smtClean="0"/>
              <a:t>P</a:t>
            </a:r>
            <a:endParaRPr lang="en-US" sz="2400" b="1" baseline="-25000" dirty="0"/>
          </a:p>
          <a:p>
            <a:pPr algn="l"/>
            <a:endParaRPr lang="en-US" sz="2400" b="1" baseline="-25000" dirty="0"/>
          </a:p>
        </p:txBody>
      </p:sp>
      <p:sp>
        <p:nvSpPr>
          <p:cNvPr id="30" name="Rectangle 29"/>
          <p:cNvSpPr/>
          <p:nvPr/>
        </p:nvSpPr>
        <p:spPr>
          <a:xfrm>
            <a:off x="2448404" y="4321141"/>
            <a:ext cx="1300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(power out)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053803" y="2275443"/>
            <a:ext cx="5766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We don’t measure absorbance. We measure transmittance.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Six Electron Octahedral (Low spin)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124807" y="2434240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sp>
        <p:nvSpPr>
          <p:cNvPr id="24" name="Rectangle 23"/>
          <p:cNvSpPr/>
          <p:nvPr/>
        </p:nvSpPr>
        <p:spPr>
          <a:xfrm>
            <a:off x="6204431" y="2506946"/>
            <a:ext cx="4630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endParaRPr lang="en-US" sz="2400" baseline="-25000" dirty="0"/>
          </a:p>
        </p:txBody>
      </p:sp>
      <p:pic>
        <p:nvPicPr>
          <p:cNvPr id="412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4568" y="1243014"/>
            <a:ext cx="4608513" cy="124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5356706" y="2533005"/>
            <a:ext cx="5583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6410" y="2625596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2619376" y="723900"/>
            <a:ext cx="146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Ground State</a:t>
            </a:r>
            <a:endParaRPr lang="en-US" u="sng" dirty="0"/>
          </a:p>
        </p:txBody>
      </p:sp>
      <p:sp>
        <p:nvSpPr>
          <p:cNvPr id="28" name="TextBox 27"/>
          <p:cNvSpPr txBox="1"/>
          <p:nvPr/>
        </p:nvSpPr>
        <p:spPr>
          <a:xfrm>
            <a:off x="5305426" y="731322"/>
            <a:ext cx="146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Excited State</a:t>
            </a:r>
            <a:endParaRPr lang="en-US" u="sng" dirty="0"/>
          </a:p>
        </p:txBody>
      </p:sp>
      <p:sp>
        <p:nvSpPr>
          <p:cNvPr id="29" name="Rectangle 28"/>
          <p:cNvSpPr/>
          <p:nvPr/>
        </p:nvSpPr>
        <p:spPr>
          <a:xfrm>
            <a:off x="5420511" y="3142067"/>
            <a:ext cx="1178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1g</a:t>
            </a:r>
            <a:r>
              <a:rPr lang="en-US" sz="2400" dirty="0" smtClean="0"/>
              <a:t> + 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sp>
        <p:nvSpPr>
          <p:cNvPr id="30" name="Left Brace 29"/>
          <p:cNvSpPr/>
          <p:nvPr/>
        </p:nvSpPr>
        <p:spPr>
          <a:xfrm rot="16200000">
            <a:off x="5864227" y="2506661"/>
            <a:ext cx="277813" cy="113189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96332" y="4726271"/>
            <a:ext cx="535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1444" y="5064533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4585" y="5058312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6830032" y="4948840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sp>
        <p:nvSpPr>
          <p:cNvPr id="25" name="Rectangle 24"/>
          <p:cNvSpPr/>
          <p:nvPr/>
        </p:nvSpPr>
        <p:spPr>
          <a:xfrm>
            <a:off x="7451293" y="494884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=</a:t>
            </a:r>
            <a:endParaRPr lang="en-US" sz="2400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5900345" y="4969283"/>
            <a:ext cx="546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3185" y="4084894"/>
            <a:ext cx="2262501" cy="51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4896332" y="5107271"/>
            <a:ext cx="535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sp>
        <p:nvSpPr>
          <p:cNvPr id="34" name="Left Brace 33"/>
          <p:cNvSpPr/>
          <p:nvPr/>
        </p:nvSpPr>
        <p:spPr>
          <a:xfrm rot="16200000">
            <a:off x="6022977" y="4481512"/>
            <a:ext cx="277813" cy="2401888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5" y="4199785"/>
            <a:ext cx="4656477" cy="181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Oval 31"/>
          <p:cNvSpPr/>
          <p:nvPr/>
        </p:nvSpPr>
        <p:spPr>
          <a:xfrm>
            <a:off x="1095374" y="5629275"/>
            <a:ext cx="742951" cy="238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944260" y="5885267"/>
            <a:ext cx="2432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1u</a:t>
            </a:r>
            <a:r>
              <a:rPr lang="en-US" sz="2400" dirty="0" smtClean="0"/>
              <a:t> + 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u</a:t>
            </a:r>
            <a:r>
              <a:rPr lang="en-US" sz="2400" dirty="0" smtClean="0"/>
              <a:t> + T</a:t>
            </a:r>
            <a:r>
              <a:rPr lang="en-US" sz="2400" baseline="-25000" dirty="0" smtClean="0"/>
              <a:t>1u</a:t>
            </a:r>
            <a:r>
              <a:rPr lang="en-US" sz="2400" dirty="0" smtClean="0"/>
              <a:t> + T</a:t>
            </a:r>
            <a:r>
              <a:rPr lang="en-US" sz="2400" baseline="-25000" dirty="0" smtClean="0"/>
              <a:t>2u</a:t>
            </a:r>
            <a:endParaRPr lang="en-US" sz="2400" baseline="-25000" dirty="0"/>
          </a:p>
        </p:txBody>
      </p:sp>
      <p:sp>
        <p:nvSpPr>
          <p:cNvPr id="39" name="Oval 38"/>
          <p:cNvSpPr/>
          <p:nvPr/>
        </p:nvSpPr>
        <p:spPr>
          <a:xfrm>
            <a:off x="1790700" y="5629275"/>
            <a:ext cx="733426" cy="238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944260" y="6266267"/>
            <a:ext cx="2432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2u</a:t>
            </a:r>
            <a:r>
              <a:rPr lang="en-US" sz="2400" dirty="0" smtClean="0"/>
              <a:t> + 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u</a:t>
            </a:r>
            <a:r>
              <a:rPr lang="en-US" sz="2400" dirty="0" smtClean="0"/>
              <a:t> + T</a:t>
            </a:r>
            <a:r>
              <a:rPr lang="en-US" sz="2400" baseline="-25000" dirty="0" smtClean="0"/>
              <a:t>1u</a:t>
            </a:r>
            <a:r>
              <a:rPr lang="en-US" sz="2400" dirty="0" smtClean="0"/>
              <a:t> + T</a:t>
            </a:r>
            <a:r>
              <a:rPr lang="en-US" sz="2400" baseline="-25000" dirty="0" smtClean="0"/>
              <a:t>2u</a:t>
            </a:r>
            <a:endParaRPr lang="en-US" sz="2400" baseline="-25000" dirty="0"/>
          </a:p>
        </p:txBody>
      </p:sp>
      <p:sp>
        <p:nvSpPr>
          <p:cNvPr id="41" name="TextBox 40"/>
          <p:cNvSpPr txBox="1"/>
          <p:nvPr/>
        </p:nvSpPr>
        <p:spPr>
          <a:xfrm>
            <a:off x="2935148" y="6202918"/>
            <a:ext cx="218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Forbidden (x, y, z)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660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2" grpId="0" animBg="1"/>
      <p:bldP spid="38" grpId="0"/>
      <p:bldP spid="39" grpId="0" animBg="1"/>
      <p:bldP spid="40" grpId="0"/>
      <p:bldP spid="4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h21_4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050" y="1577716"/>
            <a:ext cx="3590925" cy="158718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" y="4452939"/>
            <a:ext cx="4364832" cy="118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Simple Cases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41955" y="1076325"/>
            <a:ext cx="3200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1 electron (two states)</a:t>
            </a:r>
            <a:endParaRPr lang="en-US" sz="2000" u="sng" dirty="0"/>
          </a:p>
        </p:txBody>
      </p:sp>
      <p:sp>
        <p:nvSpPr>
          <p:cNvPr id="8" name="Rectangle 7"/>
          <p:cNvSpPr/>
          <p:nvPr/>
        </p:nvSpPr>
        <p:spPr>
          <a:xfrm>
            <a:off x="5496407" y="2183096"/>
            <a:ext cx="431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endParaRPr lang="en-US" sz="2400" baseline="-250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3419" y="2273708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6560" y="2267487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392007" y="2158015"/>
            <a:ext cx="535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6462320" y="2178458"/>
            <a:ext cx="546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2941955" y="3895725"/>
            <a:ext cx="3200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5 electron (two states)</a:t>
            </a:r>
            <a:endParaRPr lang="en-US" sz="2000" u="sng" dirty="0"/>
          </a:p>
        </p:txBody>
      </p:sp>
      <p:sp>
        <p:nvSpPr>
          <p:cNvPr id="14" name="Rectangle 13"/>
          <p:cNvSpPr/>
          <p:nvPr/>
        </p:nvSpPr>
        <p:spPr>
          <a:xfrm>
            <a:off x="5467832" y="4602446"/>
            <a:ext cx="535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2944" y="4940708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6085" y="4934487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7401532" y="4825015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sp>
        <p:nvSpPr>
          <p:cNvPr id="18" name="Rectangle 17"/>
          <p:cNvSpPr/>
          <p:nvPr/>
        </p:nvSpPr>
        <p:spPr>
          <a:xfrm>
            <a:off x="6471845" y="4845458"/>
            <a:ext cx="546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sp>
        <p:nvSpPr>
          <p:cNvPr id="19" name="Rectangle 18"/>
          <p:cNvSpPr/>
          <p:nvPr/>
        </p:nvSpPr>
        <p:spPr>
          <a:xfrm>
            <a:off x="5467832" y="4983446"/>
            <a:ext cx="535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401406" y="5299944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65228" y="5293926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723897" y="5189604"/>
            <a:ext cx="437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g</a:t>
            </a:r>
            <a:endParaRPr lang="en-US" baseline="-250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198062" y="6024519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97429" y="6021033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41671" y="5847960"/>
            <a:ext cx="639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</a:t>
            </a:r>
            <a:r>
              <a:rPr lang="en-US" baseline="-25000" dirty="0" smtClean="0"/>
              <a:t>2g</a:t>
            </a:r>
            <a:endParaRPr lang="en-US" baseline="-25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984774" y="6024519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3702" name="Object 6"/>
          <p:cNvGraphicFramePr>
            <a:graphicFrameLocks noChangeAspect="1"/>
          </p:cNvGraphicFramePr>
          <p:nvPr/>
        </p:nvGraphicFramePr>
        <p:xfrm>
          <a:off x="4148313" y="2109397"/>
          <a:ext cx="52629" cy="317500"/>
        </p:xfrm>
        <a:graphic>
          <a:graphicData uri="http://schemas.openxmlformats.org/presentationml/2006/ole">
            <p:oleObj spid="_x0000_s414336" name="CS ChemDraw Drawing" r:id="rId3" imgW="97248" imgH="584820" progId="ChemDraw.Document.6.0">
              <p:embed/>
            </p:oleObj>
          </a:graphicData>
        </a:graphic>
      </p:graphicFrame>
      <p:graphicFrame>
        <p:nvGraphicFramePr>
          <p:cNvPr id="413703" name="Object 7"/>
          <p:cNvGraphicFramePr>
            <a:graphicFrameLocks noChangeAspect="1"/>
          </p:cNvGraphicFramePr>
          <p:nvPr/>
        </p:nvGraphicFramePr>
        <p:xfrm>
          <a:off x="4276226" y="5828356"/>
          <a:ext cx="57806" cy="328716"/>
        </p:xfrm>
        <a:graphic>
          <a:graphicData uri="http://schemas.openxmlformats.org/presentationml/2006/ole">
            <p:oleObj spid="_x0000_s414337" name="CS ChemDraw Drawing" r:id="rId4" imgW="106432" imgH="604530" progId="ChemDraw.Document.6.0">
              <p:embed/>
            </p:oleObj>
          </a:graphicData>
        </a:graphic>
      </p:graphicFrame>
      <p:graphicFrame>
        <p:nvGraphicFramePr>
          <p:cNvPr id="413704" name="Object 8"/>
          <p:cNvGraphicFramePr>
            <a:graphicFrameLocks noChangeAspect="1"/>
          </p:cNvGraphicFramePr>
          <p:nvPr/>
        </p:nvGraphicFramePr>
        <p:xfrm>
          <a:off x="4534076" y="4033068"/>
          <a:ext cx="95768" cy="323540"/>
        </p:xfrm>
        <a:graphic>
          <a:graphicData uri="http://schemas.openxmlformats.org/presentationml/2006/ole">
            <p:oleObj spid="_x0000_s414338" name="CS ChemDraw Drawing" r:id="rId5" imgW="176397" imgH="595350" progId="ChemDraw.Document.6.0">
              <p:embed/>
            </p:oleObj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986018" y="5401919"/>
            <a:ext cx="3099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Ground State</a:t>
            </a:r>
            <a:endParaRPr lang="en-US" sz="2400" dirty="0">
              <a:solidFill>
                <a:srgbClr val="008000"/>
              </a:solidFill>
            </a:endParaRPr>
          </a:p>
        </p:txBody>
      </p:sp>
      <p:graphicFrame>
        <p:nvGraphicFramePr>
          <p:cNvPr id="413705" name="Object 9"/>
          <p:cNvGraphicFramePr>
            <a:graphicFrameLocks noChangeAspect="1"/>
          </p:cNvGraphicFramePr>
          <p:nvPr/>
        </p:nvGraphicFramePr>
        <p:xfrm>
          <a:off x="4666750" y="5828355"/>
          <a:ext cx="57150" cy="328612"/>
        </p:xfrm>
        <a:graphic>
          <a:graphicData uri="http://schemas.openxmlformats.org/presentationml/2006/ole">
            <p:oleObj spid="_x0000_s414339" name="CS ChemDraw Drawing" r:id="rId6" imgW="106432" imgH="604530" progId="ChemDraw.Document.6.0">
              <p:embed/>
            </p:oleObj>
          </a:graphicData>
        </a:graphic>
      </p:graphicFrame>
      <p:graphicFrame>
        <p:nvGraphicFramePr>
          <p:cNvPr id="413706" name="Object 10"/>
          <p:cNvGraphicFramePr>
            <a:graphicFrameLocks noChangeAspect="1"/>
          </p:cNvGraphicFramePr>
          <p:nvPr/>
        </p:nvGraphicFramePr>
        <p:xfrm>
          <a:off x="5057275" y="5847405"/>
          <a:ext cx="57150" cy="328612"/>
        </p:xfrm>
        <a:graphic>
          <a:graphicData uri="http://schemas.openxmlformats.org/presentationml/2006/ole">
            <p:oleObj spid="_x0000_s414340" name="CS ChemDraw Drawing" r:id="rId7" imgW="106432" imgH="604530" progId="ChemDraw.Document.6.0">
              <p:embed/>
            </p:oleObj>
          </a:graphicData>
        </a:graphic>
      </p:graphicFrame>
      <p:cxnSp>
        <p:nvCxnSpPr>
          <p:cNvPr id="23" name="Straight Connector 22"/>
          <p:cNvCxnSpPr/>
          <p:nvPr/>
        </p:nvCxnSpPr>
        <p:spPr>
          <a:xfrm>
            <a:off x="2088081" y="3484144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51903" y="3478126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84737" y="4208719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84104" y="4205233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671449" y="4208719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7"/>
          <p:cNvGraphicFramePr>
            <a:graphicFrameLocks noChangeAspect="1"/>
          </p:cNvGraphicFramePr>
          <p:nvPr/>
        </p:nvGraphicFramePr>
        <p:xfrm>
          <a:off x="1962901" y="4012556"/>
          <a:ext cx="57806" cy="328716"/>
        </p:xfrm>
        <a:graphic>
          <a:graphicData uri="http://schemas.openxmlformats.org/presentationml/2006/ole">
            <p:oleObj spid="_x0000_s414341" name="CS ChemDraw Drawing" r:id="rId8" imgW="106432" imgH="604530" progId="ChemDraw.Document.6.0">
              <p:embed/>
            </p:oleObj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3439593" y="2600113"/>
            <a:ext cx="2313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Excited States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32" name="Object 9"/>
          <p:cNvGraphicFramePr>
            <a:graphicFrameLocks noChangeAspect="1"/>
          </p:cNvGraphicFramePr>
          <p:nvPr/>
        </p:nvGraphicFramePr>
        <p:xfrm>
          <a:off x="2353425" y="4012555"/>
          <a:ext cx="57150" cy="328612"/>
        </p:xfrm>
        <a:graphic>
          <a:graphicData uri="http://schemas.openxmlformats.org/presentationml/2006/ole">
            <p:oleObj spid="_x0000_s414342" name="CS ChemDraw Drawing" r:id="rId9" imgW="106432" imgH="604530" progId="ChemDraw.Document.6.0">
              <p:embed/>
            </p:oleObj>
          </a:graphicData>
        </a:graphic>
      </p:graphicFrame>
      <p:graphicFrame>
        <p:nvGraphicFramePr>
          <p:cNvPr id="33" name="Object 10"/>
          <p:cNvGraphicFramePr>
            <a:graphicFrameLocks noChangeAspect="1"/>
          </p:cNvGraphicFramePr>
          <p:nvPr/>
        </p:nvGraphicFramePr>
        <p:xfrm>
          <a:off x="2143875" y="3288655"/>
          <a:ext cx="57150" cy="328612"/>
        </p:xfrm>
        <a:graphic>
          <a:graphicData uri="http://schemas.openxmlformats.org/presentationml/2006/ole">
            <p:oleObj spid="_x0000_s414343" name="CS ChemDraw Drawing" r:id="rId10" imgW="106432" imgH="604530" progId="ChemDraw.Document.6.0">
              <p:embed/>
            </p:oleObj>
          </a:graphicData>
        </a:graphic>
      </p:graphicFrame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More Complex Case (O</a:t>
            </a:r>
            <a:r>
              <a:rPr lang="en-US" sz="3200" b="1" u="sng" baseline="-25000" dirty="0" smtClean="0">
                <a:solidFill>
                  <a:schemeClr val="tx2"/>
                </a:solidFill>
              </a:rPr>
              <a:t>h</a:t>
            </a:r>
            <a:r>
              <a:rPr lang="en-US" sz="3200" b="1" u="sng" dirty="0" smtClean="0">
                <a:solidFill>
                  <a:schemeClr val="tx2"/>
                </a:solidFill>
              </a:rPr>
              <a:t> d</a:t>
            </a:r>
            <a:r>
              <a:rPr lang="en-US" sz="3200" b="1" u="sng" baseline="30000" dirty="0" smtClean="0">
                <a:solidFill>
                  <a:schemeClr val="tx2"/>
                </a:solidFill>
              </a:rPr>
              <a:t>3</a:t>
            </a:r>
            <a:r>
              <a:rPr lang="en-US" sz="3200" b="1" u="sng" dirty="0" smtClean="0">
                <a:solidFill>
                  <a:schemeClr val="tx2"/>
                </a:solidFill>
              </a:rPr>
              <a:t>)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2011881" y="1518124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375703" y="1512106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808537" y="2242699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207904" y="2239213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595249" y="2242699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Object 7"/>
          <p:cNvGraphicFramePr>
            <a:graphicFrameLocks noChangeAspect="1"/>
          </p:cNvGraphicFramePr>
          <p:nvPr/>
        </p:nvGraphicFramePr>
        <p:xfrm>
          <a:off x="1886701" y="2046536"/>
          <a:ext cx="57806" cy="328716"/>
        </p:xfrm>
        <a:graphic>
          <a:graphicData uri="http://schemas.openxmlformats.org/presentationml/2006/ole">
            <p:oleObj spid="_x0000_s414344" name="CS ChemDraw Drawing" r:id="rId11" imgW="106432" imgH="604530" progId="ChemDraw.Document.6.0">
              <p:embed/>
            </p:oleObj>
          </a:graphicData>
        </a:graphic>
      </p:graphicFrame>
      <p:graphicFrame>
        <p:nvGraphicFramePr>
          <p:cNvPr id="41" name="Object 9"/>
          <p:cNvGraphicFramePr>
            <a:graphicFrameLocks noChangeAspect="1"/>
          </p:cNvGraphicFramePr>
          <p:nvPr/>
        </p:nvGraphicFramePr>
        <p:xfrm>
          <a:off x="2496300" y="1341685"/>
          <a:ext cx="57150" cy="328612"/>
        </p:xfrm>
        <a:graphic>
          <a:graphicData uri="http://schemas.openxmlformats.org/presentationml/2006/ole">
            <p:oleObj spid="_x0000_s414345" name="CS ChemDraw Drawing" r:id="rId12" imgW="106432" imgH="604530" progId="ChemDraw.Document.6.0">
              <p:embed/>
            </p:oleObj>
          </a:graphicData>
        </a:graphic>
      </p:graphicFrame>
      <p:graphicFrame>
        <p:nvGraphicFramePr>
          <p:cNvPr id="42" name="Object 10"/>
          <p:cNvGraphicFramePr>
            <a:graphicFrameLocks noChangeAspect="1"/>
          </p:cNvGraphicFramePr>
          <p:nvPr/>
        </p:nvGraphicFramePr>
        <p:xfrm>
          <a:off x="2067675" y="1322635"/>
          <a:ext cx="57150" cy="328612"/>
        </p:xfrm>
        <a:graphic>
          <a:graphicData uri="http://schemas.openxmlformats.org/presentationml/2006/ole">
            <p:oleObj spid="_x0000_s414346" name="CS ChemDraw Drawing" r:id="rId13" imgW="106432" imgH="604530" progId="ChemDraw.Document.6.0">
              <p:embed/>
            </p:oleObj>
          </a:graphicData>
        </a:graphic>
      </p:graphicFrame>
      <p:cxnSp>
        <p:nvCxnSpPr>
          <p:cNvPr id="43" name="Straight Connector 42"/>
          <p:cNvCxnSpPr/>
          <p:nvPr/>
        </p:nvCxnSpPr>
        <p:spPr>
          <a:xfrm>
            <a:off x="4224281" y="3474494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588103" y="3468476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020937" y="4199069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420304" y="4195583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807649" y="4199069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Object 7"/>
          <p:cNvGraphicFramePr>
            <a:graphicFrameLocks noChangeAspect="1"/>
          </p:cNvGraphicFramePr>
          <p:nvPr/>
        </p:nvGraphicFramePr>
        <p:xfrm>
          <a:off x="4099101" y="4002906"/>
          <a:ext cx="57806" cy="328716"/>
        </p:xfrm>
        <a:graphic>
          <a:graphicData uri="http://schemas.openxmlformats.org/presentationml/2006/ole">
            <p:oleObj spid="_x0000_s414347" name="CS ChemDraw Drawing" r:id="rId14" imgW="106432" imgH="604530" progId="ChemDraw.Document.6.0">
              <p:embed/>
            </p:oleObj>
          </a:graphicData>
        </a:graphic>
      </p:graphicFrame>
      <p:graphicFrame>
        <p:nvGraphicFramePr>
          <p:cNvPr id="51" name="Object 8"/>
          <p:cNvGraphicFramePr>
            <a:graphicFrameLocks noChangeAspect="1"/>
          </p:cNvGraphicFramePr>
          <p:nvPr/>
        </p:nvGraphicFramePr>
        <p:xfrm>
          <a:off x="4543601" y="2074473"/>
          <a:ext cx="95768" cy="323540"/>
        </p:xfrm>
        <a:graphic>
          <a:graphicData uri="http://schemas.openxmlformats.org/presentationml/2006/ole">
            <p:oleObj spid="_x0000_s414348" name="CS ChemDraw Drawing" r:id="rId15" imgW="176397" imgH="595350" progId="ChemDraw.Document.6.0">
              <p:embed/>
            </p:oleObj>
          </a:graphicData>
        </a:graphic>
      </p:graphicFrame>
      <p:cxnSp>
        <p:nvCxnSpPr>
          <p:cNvPr id="52" name="Straight Connector 51"/>
          <p:cNvCxnSpPr/>
          <p:nvPr/>
        </p:nvCxnSpPr>
        <p:spPr>
          <a:xfrm>
            <a:off x="4233806" y="1515899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597628" y="1509881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030462" y="2240474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429829" y="2236988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817174" y="2240474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Object 8"/>
          <p:cNvGraphicFramePr>
            <a:graphicFrameLocks noChangeAspect="1"/>
          </p:cNvGraphicFramePr>
          <p:nvPr/>
        </p:nvGraphicFramePr>
        <p:xfrm>
          <a:off x="6342836" y="2100698"/>
          <a:ext cx="95768" cy="323540"/>
        </p:xfrm>
        <a:graphic>
          <a:graphicData uri="http://schemas.openxmlformats.org/presentationml/2006/ole">
            <p:oleObj spid="_x0000_s414349" name="CS ChemDraw Drawing" r:id="rId16" imgW="176397" imgH="595350" progId="ChemDraw.Document.6.0">
              <p:embed/>
            </p:oleObj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6442616" y="1532599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806438" y="1526581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239272" y="2257174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6638639" y="2253688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025984" y="2257174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4" name="Object 7"/>
          <p:cNvGraphicFramePr>
            <a:graphicFrameLocks noChangeAspect="1"/>
          </p:cNvGraphicFramePr>
          <p:nvPr/>
        </p:nvGraphicFramePr>
        <p:xfrm>
          <a:off x="6526986" y="1327586"/>
          <a:ext cx="57806" cy="328716"/>
        </p:xfrm>
        <a:graphic>
          <a:graphicData uri="http://schemas.openxmlformats.org/presentationml/2006/ole">
            <p:oleObj spid="_x0000_s414350" name="CS ChemDraw Drawing" r:id="rId17" imgW="106432" imgH="604530" progId="ChemDraw.Document.6.0">
              <p:embed/>
            </p:oleObj>
          </a:graphicData>
        </a:graphic>
      </p:graphicFrame>
      <p:cxnSp>
        <p:nvCxnSpPr>
          <p:cNvPr id="65" name="Straight Connector 64"/>
          <p:cNvCxnSpPr/>
          <p:nvPr/>
        </p:nvCxnSpPr>
        <p:spPr>
          <a:xfrm>
            <a:off x="6468099" y="3470289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6831921" y="3464271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264755" y="4194864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6664122" y="4191378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7051467" y="4194864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0" name="Object 7"/>
          <p:cNvGraphicFramePr>
            <a:graphicFrameLocks noChangeAspect="1"/>
          </p:cNvGraphicFramePr>
          <p:nvPr/>
        </p:nvGraphicFramePr>
        <p:xfrm>
          <a:off x="6342919" y="3998701"/>
          <a:ext cx="57806" cy="328716"/>
        </p:xfrm>
        <a:graphic>
          <a:graphicData uri="http://schemas.openxmlformats.org/presentationml/2006/ole">
            <p:oleObj spid="_x0000_s414351" name="CS ChemDraw Drawing" r:id="rId18" imgW="106432" imgH="604530" progId="ChemDraw.Document.6.0">
              <p:embed/>
            </p:oleObj>
          </a:graphicData>
        </a:graphic>
      </p:graphicFrame>
      <p:graphicFrame>
        <p:nvGraphicFramePr>
          <p:cNvPr id="71" name="Object 9"/>
          <p:cNvGraphicFramePr>
            <a:graphicFrameLocks noChangeAspect="1"/>
          </p:cNvGraphicFramePr>
          <p:nvPr/>
        </p:nvGraphicFramePr>
        <p:xfrm>
          <a:off x="6733443" y="3998700"/>
          <a:ext cx="57150" cy="328612"/>
        </p:xfrm>
        <a:graphic>
          <a:graphicData uri="http://schemas.openxmlformats.org/presentationml/2006/ole">
            <p:oleObj spid="_x0000_s414352" name="CS ChemDraw Drawing" r:id="rId19" imgW="106432" imgH="604530" progId="ChemDraw.Document.6.0">
              <p:embed/>
            </p:oleObj>
          </a:graphicData>
        </a:graphic>
      </p:graphicFrame>
      <p:graphicFrame>
        <p:nvGraphicFramePr>
          <p:cNvPr id="413723" name="Object 27"/>
          <p:cNvGraphicFramePr>
            <a:graphicFrameLocks noChangeAspect="1"/>
          </p:cNvGraphicFramePr>
          <p:nvPr/>
        </p:nvGraphicFramePr>
        <p:xfrm>
          <a:off x="7211553" y="4044687"/>
          <a:ext cx="52387" cy="317500"/>
        </p:xfrm>
        <a:graphic>
          <a:graphicData uri="http://schemas.openxmlformats.org/presentationml/2006/ole">
            <p:oleObj spid="_x0000_s414353" name="CS ChemDraw Drawing" r:id="rId20" imgW="97248" imgH="584820" progId="ChemDraw.Document.6.0">
              <p:embed/>
            </p:oleObj>
          </a:graphicData>
        </a:graphic>
      </p:graphicFrame>
      <p:sp>
        <p:nvSpPr>
          <p:cNvPr id="73" name="Rounded Rectangle 72"/>
          <p:cNvSpPr/>
          <p:nvPr/>
        </p:nvSpPr>
        <p:spPr>
          <a:xfrm>
            <a:off x="1531914" y="1064566"/>
            <a:ext cx="1686296" cy="148440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>
            <a:off x="1577437" y="3088229"/>
            <a:ext cx="1686296" cy="148440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74"/>
          <p:cNvSpPr/>
          <p:nvPr/>
        </p:nvSpPr>
        <p:spPr>
          <a:xfrm>
            <a:off x="3736766" y="1084359"/>
            <a:ext cx="1686296" cy="148440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ed Rectangle 75"/>
          <p:cNvSpPr/>
          <p:nvPr/>
        </p:nvSpPr>
        <p:spPr>
          <a:xfrm>
            <a:off x="5943597" y="1083553"/>
            <a:ext cx="1686296" cy="148440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76"/>
          <p:cNvSpPr/>
          <p:nvPr/>
        </p:nvSpPr>
        <p:spPr>
          <a:xfrm>
            <a:off x="3734787" y="3098785"/>
            <a:ext cx="1686296" cy="148440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ounded Rectangle 77"/>
          <p:cNvSpPr/>
          <p:nvPr/>
        </p:nvSpPr>
        <p:spPr>
          <a:xfrm>
            <a:off x="5977239" y="3098785"/>
            <a:ext cx="1686296" cy="148440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/>
          <p:cNvSpPr/>
          <p:nvPr/>
        </p:nvSpPr>
        <p:spPr>
          <a:xfrm>
            <a:off x="3647693" y="4901861"/>
            <a:ext cx="1909956" cy="1484407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1837766" y="794873"/>
          <a:ext cx="5144923" cy="4592916"/>
        </p:xfrm>
        <a:graphic>
          <a:graphicData uri="http://schemas.openxmlformats.org/presentationml/2006/ole">
            <p:oleObj spid="_x0000_s200742" name="CS ChemDraw Drawing" r:id="rId4" imgW="6021324" imgH="5370576" progId="ChemDraw.Document.6.0">
              <p:embed/>
            </p:oleObj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More Complex Case (O</a:t>
            </a:r>
            <a:r>
              <a:rPr lang="en-US" sz="3200" b="1" u="sng" baseline="-25000" dirty="0" smtClean="0">
                <a:solidFill>
                  <a:schemeClr val="tx2"/>
                </a:solidFill>
              </a:rPr>
              <a:t>h</a:t>
            </a:r>
            <a:r>
              <a:rPr lang="en-US" sz="3200" b="1" u="sng" dirty="0" smtClean="0">
                <a:solidFill>
                  <a:schemeClr val="tx2"/>
                </a:solidFill>
              </a:rPr>
              <a:t> d</a:t>
            </a:r>
            <a:r>
              <a:rPr lang="en-US" sz="3200" b="1" u="sng" baseline="30000" dirty="0" smtClean="0">
                <a:solidFill>
                  <a:schemeClr val="tx2"/>
                </a:solidFill>
              </a:rPr>
              <a:t>2</a:t>
            </a:r>
            <a:r>
              <a:rPr lang="en-US" sz="3200" b="1" u="sng" dirty="0" smtClean="0">
                <a:solidFill>
                  <a:schemeClr val="tx2"/>
                </a:solidFill>
              </a:rPr>
              <a:t>, d</a:t>
            </a:r>
            <a:r>
              <a:rPr lang="en-US" sz="3200" b="1" u="sng" baseline="30000" dirty="0" smtClean="0">
                <a:solidFill>
                  <a:schemeClr val="tx2"/>
                </a:solidFill>
              </a:rPr>
              <a:t>3</a:t>
            </a:r>
            <a:r>
              <a:rPr lang="en-US" sz="3200" b="1" u="sng" dirty="0" smtClean="0">
                <a:solidFill>
                  <a:schemeClr val="tx2"/>
                </a:solidFill>
              </a:rPr>
              <a:t>, d</a:t>
            </a:r>
            <a:r>
              <a:rPr lang="en-US" sz="3200" b="1" u="sng" baseline="30000" dirty="0" smtClean="0">
                <a:solidFill>
                  <a:schemeClr val="tx2"/>
                </a:solidFill>
              </a:rPr>
              <a:t>2</a:t>
            </a:r>
            <a:r>
              <a:rPr lang="en-US" sz="3200" b="1" u="sng" dirty="0" smtClean="0">
                <a:solidFill>
                  <a:schemeClr val="tx2"/>
                </a:solidFill>
              </a:rPr>
              <a:t>, d</a:t>
            </a:r>
            <a:r>
              <a:rPr lang="en-US" sz="3200" b="1" u="sng" baseline="30000" dirty="0" smtClean="0">
                <a:solidFill>
                  <a:schemeClr val="tx2"/>
                </a:solidFill>
              </a:rPr>
              <a:t>8</a:t>
            </a:r>
            <a:r>
              <a:rPr lang="en-US" sz="3200" b="1" u="sng" dirty="0" smtClean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2360" y="5723071"/>
            <a:ext cx="5593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There has to be an easier way to describe transitions between states!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103" y="5478440"/>
            <a:ext cx="2753542" cy="737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2774" y="6268363"/>
            <a:ext cx="2174584" cy="49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Tanabe-Sugano Diagrams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5200" y="1270880"/>
            <a:ext cx="478179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 u="sng" dirty="0" smtClean="0"/>
              <a:t>Useful for:</a:t>
            </a:r>
          </a:p>
          <a:p>
            <a:pPr marL="279400">
              <a:spcAft>
                <a:spcPts val="1800"/>
              </a:spcAft>
            </a:pPr>
            <a:r>
              <a:rPr lang="en-US" sz="2400" dirty="0" smtClean="0"/>
              <a:t>Electronic States</a:t>
            </a:r>
          </a:p>
          <a:p>
            <a:pPr marL="279400">
              <a:spcAft>
                <a:spcPts val="1800"/>
              </a:spcAft>
            </a:pPr>
            <a:r>
              <a:rPr lang="en-US" sz="2400" dirty="0" smtClean="0"/>
              <a:t>Relative Energies</a:t>
            </a:r>
          </a:p>
          <a:p>
            <a:pPr marL="279400">
              <a:spcAft>
                <a:spcPts val="1800"/>
              </a:spcAft>
            </a:pPr>
            <a:r>
              <a:rPr lang="en-US" sz="2400" dirty="0" err="1" smtClean="0"/>
              <a:t>Ligand</a:t>
            </a:r>
            <a:r>
              <a:rPr lang="en-US" sz="2400" dirty="0" smtClean="0"/>
              <a:t> Field Affects</a:t>
            </a:r>
          </a:p>
          <a:p>
            <a:pPr marL="279400">
              <a:spcAft>
                <a:spcPts val="1800"/>
              </a:spcAft>
            </a:pPr>
            <a:r>
              <a:rPr lang="en-US" sz="2400" dirty="0" smtClean="0"/>
              <a:t>Optical Transitions</a:t>
            </a:r>
          </a:p>
          <a:p>
            <a:pPr marL="279400">
              <a:spcAft>
                <a:spcPts val="1800"/>
              </a:spcAft>
            </a:pPr>
            <a:r>
              <a:rPr lang="en-US" sz="2400" dirty="0" smtClean="0"/>
              <a:t> Spin Multiplicities</a:t>
            </a:r>
          </a:p>
          <a:p>
            <a:pPr marL="279400">
              <a:spcAft>
                <a:spcPts val="1800"/>
              </a:spcAft>
            </a:pPr>
            <a:r>
              <a:rPr lang="en-US" sz="2400" dirty="0" smtClean="0"/>
              <a:t>High-Spin to Low-Spin Transitions</a:t>
            </a:r>
          </a:p>
          <a:p>
            <a:pPr marL="279400">
              <a:spcAft>
                <a:spcPts val="1800"/>
              </a:spcAft>
            </a:pPr>
            <a:r>
              <a:rPr lang="en-US" sz="2400" dirty="0" smtClean="0"/>
              <a:t>Estimate </a:t>
            </a:r>
            <a:r>
              <a:rPr lang="en-US" sz="2400" dirty="0" smtClean="0">
                <a:latin typeface="Symbol" pitchFamily="18" charset="2"/>
              </a:rPr>
              <a:t>D</a:t>
            </a:r>
            <a:r>
              <a:rPr lang="en-US" sz="2400" baseline="-25000" dirty="0" smtClean="0"/>
              <a:t>o</a:t>
            </a:r>
          </a:p>
        </p:txBody>
      </p:sp>
      <p:pic>
        <p:nvPicPr>
          <p:cNvPr id="521220" name="Picture 4" descr="http://upload.wikimedia.org/wikipedia/commons/thumb/9/98/D2_Tanabe-Sugano_diagrams.png/800px-D2_Tanabe-Sugano_diagram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22" y="1301870"/>
            <a:ext cx="3598189" cy="462624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11148" y="1167554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Getting to Tanabe-Sugano Diagrams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1450" y="1162396"/>
            <a:ext cx="3897255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/>
              <a:t>Electronic States</a:t>
            </a:r>
          </a:p>
          <a:p>
            <a:pPr>
              <a:spcAft>
                <a:spcPts val="1800"/>
              </a:spcAft>
            </a:pPr>
            <a:r>
              <a:rPr lang="en-US" sz="2800" dirty="0" smtClean="0"/>
              <a:t>Term symbols</a:t>
            </a:r>
          </a:p>
          <a:p>
            <a:pPr>
              <a:spcAft>
                <a:spcPts val="1800"/>
              </a:spcAft>
            </a:pPr>
            <a:r>
              <a:rPr lang="en-US" sz="2800" dirty="0" smtClean="0"/>
              <a:t>Microstate tables</a:t>
            </a:r>
          </a:p>
          <a:p>
            <a:pPr>
              <a:spcAft>
                <a:spcPts val="1800"/>
              </a:spcAft>
            </a:pPr>
            <a:r>
              <a:rPr lang="en-US" sz="2800" dirty="0" smtClean="0"/>
              <a:t>Correlation diagrams</a:t>
            </a:r>
          </a:p>
          <a:p>
            <a:pPr>
              <a:spcAft>
                <a:spcPts val="1800"/>
              </a:spcAft>
            </a:pPr>
            <a:r>
              <a:rPr lang="en-US" sz="2800" dirty="0" smtClean="0"/>
              <a:t>Tanabe-Sugano diagrams</a:t>
            </a:r>
          </a:p>
          <a:p>
            <a:pPr>
              <a:spcAft>
                <a:spcPts val="1800"/>
              </a:spcAft>
            </a:pPr>
            <a:r>
              <a:rPr lang="en-US" sz="2800" dirty="0" smtClean="0"/>
              <a:t>Selection rules</a:t>
            </a:r>
          </a:p>
        </p:txBody>
      </p:sp>
      <p:sp>
        <p:nvSpPr>
          <p:cNvPr id="533506" name="AutoShape 2" descr="data:image/jpeg;base64,/9j/4AAQSkZJRgABAQAAAQABAAD/2wCEAAkGBxQSEhQUExQVFRUVFxQXFxUUFBQUFBQVFBcXFxUUFBcYHCggGBolHBQUITEhJSkrLi4uFx8zODMsNygtLisBCgoKDg0OGhAQGiwlHSQtLCwsLCwsLCwsLCwsLCwsLCwsLCwsLCwsLCwsLCwsLCwsLCwsLCwsLCwsLCwsLCwsLP/AABEIAQMAwgMBIgACEQEDEQH/xAAbAAACAwEBAQAAAAAAAAAAAAAAAgEDBAUGB//EADcQAAEDAgQEBAQEBwADAAAAAAEAAhEDIQQSMUEFUWFxEyKBkaGxwfAyQlLRBhQjYnLh8YKiwv/EABgBAQEBAQEAAAAAAAAAAAAAAAEAAgME/8QAJxEBAQACAgEDAgcBAAAAAAAAAAECESExEgNBUSJhEzJxgZGx8EL/2gAMAwEAAhEDEQA/AMtMWS1M35QD3++Uq0BMEFQ9ryBoNZ7Tb4KaTXyJI6gdhp6ytChLLGRViZbMadY597qym18GSJgR0O82VtXQxrBhVeK4C7Z7c+f3yUFbqdQiMwuIJFrwbi1rwU76b80hwjYHT8u2+jvdFOsANbkuI97J6dWQSREfeiUUtqQPMJ3tY3HTlPJKGVP1DbYc5O24kLSCkFQTE35IRwiUjak+wPadkxSUoS57x9Cl8T5x9Z9lJZKggckIcYUtJRAVL6/IE7cvT/qta6ZQNFNJvIewRlCdQihWWjkL9PvkgtbO06pnnQ9f9IeyUInhjkPgoLByEa7e6nwzP9vJMxgGiRpnln9vwQtGQckKS1AQpTHUrnKmiSLE5h306dVoSNcZMiBsZ1UE5wlLxzS3m862uY6CE9R0A9ioKMO4ZWzGnzTVOkWvGgJ29FawQAOQClRZqZM3iOhN/T6q0OEqyUpKgoqtO0H/ACaTfunpOgX+tul0mdwdrLYFo0JMWWlNmlC5x9gqqqJ3I9D6q12hhU05zQM2WL5tjtHx9kyL3NQGURJPoRHRWB/f2KaVKCqfzAvsSDqqWVYtBBHqDzla0AXUEZxzCCmUIqV1NE0qSopadreyArFQ2kf839lY42TQgNToKw7v7FCtQrS0hMoUqjYUFQ9pOhjTkioCYjnKkgUhM79ZPzS1vwnsopAgunc/QKaunqPmEI6FCFJKQ6p1WTdKVVcQ1rgHFoJ52V4Kw4pjpkDN5gREEQbEOB6Sr8G3K2DYSYEzlHJW2tTS+/2FVVxLW6nTobdT0T+O39Q91nq/mjzB3IjlG6lJtf4gOhnsrQsOFa7V4iGxGt7STy007rVTqBW1ZPZapCXOOaC5W2TKFGbqpUEKGi5+/vRSUoPm7j5KR1KFISEITQhIKhRKCVhsF0akJX1I5+gJ+Sh1MHUD2SVjOz/RRWNdNwlqbdwilMXsipt3CkYlVPxDQ7KXQe6dpuVV4J0OUiCLiZnmFlloCqqCSB9/d01FmUADZJPn/wDEfMrc6MZMViHNYXNY0iDHOBN/grMPi2POWMrv0uF1RxLCvykNMtgwAYInbqFmwTYcwucJbMnQ3ER1XKXV57ei4Y3d41+rt5RyCzYx7GCcsnYAXMaq0Ypn6h62WfGvdIcwNeIgibjeQtZ3jhy9KY5ZarIzHNcC404DTBIcCRYXI9Vu8MAgi4Nj66FcBlMGpU/pkF0EXdY7xa69BQpEUgDrH/EendtZYam8pq7aGhp2HLRZ6lUgyKYLZgm08iQFZhXfi7g+4B/dTVwgdu4cwDAK3nj8OOUpwIuNDyTtKaIsqm2MbFXSWSkOo++SdK7X3+iSlz4QHAqSEr6MiNI+4SD5EKoMfzCEjRpRKgFErDQlQ6oAkFISDeRO53/4ldXI1afTVJWh06Jah07/AO0tM6mIBjp3PyRUOnf6FZQzwLCSZsihWJJBEEbTNjoUZZAgwef7qKLIJJMkx00HL3RN7ZXkrn4mvFWBE5L9L27m63yuM539Vh/U5/sCI+S1vUumpzlJVuJr5TBzPcBMATb5DdZeE8ZbUhrswJ3mGzsLIx5bnqZy8B2UhzQSBAiDH3crg4Go1r2HQQQSZOY3ggAcosuH6O87kvw9vkExvyLj+6zY2hTa0uyttzn4dVirYsVAB4FR0aOd/TPcEnMFle2qbPZmAILSXNLoH5XEajqumWM1xHOZZbUYjiTmVXNhzPK0gZ5Db3J1su/TrOa0OcRUaYuBBvv1Xl8ZhyarfDpOGZrhBO/Q8l1MDhn0qUOMhwccv6YjSVjdk4awsvfW/wC/6dmk/wA4I0cCPVpn5E+y0OeZAHdcujXzCdxlf/8ALvquq4T+69Fu8ZY5+pjccrCUqxJIIgj1BCZ4lV4RzTmLb3IJ1uFcszrlmIaZCCl37qXGyojkwJSsrAx1TSk8IdtPgtJbKFSM3T3KlILKmVAQQswpUEqtlOCTJM8ypP4h2P0UViqrbevyKdV19Fm9BX4rWszOMCL3sFkweP8AEcMlI5ZPndDQRpLQblPVwfiCnJENJJaRIJ2JE3hWUmu8wsIdIdFtjp6qVvLZDdLSdNLrllgjDn+47dD+y30MNBzElztJOgHJo2WKtZrP7a31d+6VL9UV8Z4l4DScjXWsN5Olt1xeCcTawNOTzHV7jcToGjYK3jbXVXuhhcykCCW/qImddh81yeFcNqPDXBjiAJBNmx0lc+ZK68ZZPoNN0gGIUvmLEA9RIS0Gw0AmYAvzSYwPLSKcZjuTp8F1crw8hX4tUZiKjHOzCQRFoGhA5BdXh9UvZmzWzwAbgA2+q5eM4FWc9rhTaCAcxzggmRcDbddXhfCXNYS8wbkNGkjRc9X3anMuqfCAtMESJcw+o5LDiK+Z5FdzmsygU4JFMEal4EebvZaqVW7wdRD29QF3mUWloBAIjfqt+lx6cnxw6+tlMsvL5keYwdZtBznNqNewACM0EyfyiYJHJeppukSsj+G0wZDGHuACOy0tqDTTobKcdJft3TFLUiE7SFTtBhsE0pKbrJ5C0goTZlCQoBUykamREMyA5Q5UidRHrp6IS+VRi3xCem+ZnYxbRV4n8v8AkEWcJa1wa25gAXKxs4vTdLmODmtMOI/LP5uoS8bwzn04bBOZpynRwBktPQrC/M8mmKWQPaJMiG6gwB05pG3ogVxOOVRTDz/i4d4I+gXZY2AByXC/iK9Si3YmSOjSCPis5dNYfnmjUK4oUmtcC8vDi6NXOdc/NZGfxGGf0xSLcrbCdBoLELbxRoDGuLspERFiZtE7LyWPof1jmdmGWZBJiDvKxcrMrK1nJxZY+gYHECoxrxuEY6oWsJH3O65/8MVC6gJ2JA7LfinNLS1xyzzstW/TwzZJlrJ5rifFa1EiHhzSYJcLCeRXd4NjvFZO4sbb/ULxvHKbSJa6TI8t519iu1/CodMiQ2+YEQJGh76rOFvG2pjj43V6asdRIewt2dB6sdYj2v6Lo/zXh4dz4ksBtzLbBLjae45/T/Snh9YOL26g3ja+oXTD/qfuu/Tn24cuo6r/AE3iuC6p0HhstMALocKxhqtcHwS1xbmb+F8bhFT+HaBMhsdATHst2GwzWABogDQCwHZXyxFDqcDyz2Nx/pNhq2YCxBWtZ6joB6H4FHVPudo1tunY3omYdU9ltFhCnKOiErTNCmFKAUQILJVfgdSByTOcdgO8oa7zEdApBlMAQFRjrAH+5vzWpZ8b+H1Wb0luQLHU4jRY7zOymI8wI+YS8ermnQc4SDa41AJuR2Cz0eLUoDQ/xbAWaXO9bJgdehXa8S1wcOYMhcHjInEt6U7epM/ILpcMwuV73hnhtfHktciZcQLA3Hssf8SUINOrs3yu/wAXRf0KMurGsOMp+sdHEMYWw8S0tn2XCNHCEnI0uIiSM1hK6eLqf0mnpzixEarx1SRWdGZmZoi8z36LjM7dx1y9PHHKZXX+tfQcJTa1oDRA2V5C5nA8QXUgXai1ui6FSpAJ5LtNa4cct75YsbXp05zNEW2HcKinxOkS0AG5jSy5fF+KHW2xsM0d5XD4RWIdmJkNef8AvZc5neW/w+Zp7zFtAYTsL+ywcFEEGIzE273TNe7ECIy09z+voP7VY05TP+B+hXWZayn34WOP5p+7o4uuKbHPOjQT7LhUBiKskVPC0IblDjDriSu9UYHtLTcEQR0K4p4K9hijVe1sbw6I0AnZFc2rAYp+YUqwbny5g5v4XgWNjoQtlZg5arLgOGZHF7nOe+IzOOg3AAsFpquuOhRkWhrbpwEkqQVtILj+pqEegUp2lKIQhBCUN809ITpS8TE35KqSqcTorQq8R+ErNBnsDhBhK3DtBm3oAExYOQStY07KS7MsvE4NJ4I2OyvFEcviUmJpjI7sUXpODUwL/CApulpAIa8GWn+13LuuD/K1G1ZqU3MaQQXBpcNeQXfxOKe1rGtcBaTMWE2VGE4jUDmscWkZ7O9d+i57m+Y6X05nf5beH8XoU2BodpzEEnst1Li7HWDXnswke62Npg7D2VgC660527u3JxXCaVWTkLCd7A94XHwnAXMe4HJBNr3jsvScUYPDJ3221svJY+kabwW7EDWZkLlbq6saxkxx8se3sqcgQALdVkqAyRGzt/VZ+AVy5rpOhPlOoWuiCXGeR/Zat3JZ8tY7xzss9q103GBYac0lDEBxIBEjbdU4VxLHeyioA5wyghwi8RHOVr1N45acbk3QVDmCCmCFaaDTYJmmyqpaJ2Lc6EPKhChJVBCEBEJC0zM25QEtaIunqMBEG4VTMO0afMpSxhsJ5BLWNvb5qxV1dB3CzQWvtOm/0WfDsGYZds0kcjoCd1thS1safBYuPLOkqrF/gPZWpKw8pTlNyxvG6srynE2uDg7JmAHw1WShLzZuUZpk/BoXqjScCDZwAuOYSU/Ba6csHlC8lws9/wCXqxuPFvOueGzBAhglaAsjsUfyj3soFV/NvsSvTjljJrby5eWWVulmNw3iNIkhcDGcEqx5S0xHey7eZ/P/ANUuGql8w/TXmueXhcvu1hfUxl+GLhWCfTL31NdoXTw7bEnkmGH3JJ7qMW/K0n097Lphh0rlu37l4a3ydyT8VrVTfKwDsPVVfzJa6HCAdDt6reeU8nHemtQhCmlbDqOqsplVj8R9FYxOPQhpQolC1oqkIUOaDqiNAlVtfeDY/NM2mBoIVMQ6950O4Sl6prm7e6ulZsS/zN9Vi9BZVrRMCY12Rh6+YkEQVTXeW5vKSDe2uiswwJOYiLAAHXuVjd2z7tKSroU8pKhsuk7N6Z3OOWQYm08ly8M5xc9rgDHWD6LdWaQ0tvl2I1HdcGnTc2qTLj2v7hcs/Ttyls3Hby68ctV3+GVifK7Uadl0QuVw141JE3sbHVdRrxzCcMLjNUetlLluf6qXnM6DoBPeVxSwirUDTBsRt7Lr43DF12mCOehHIriYrCVBUa7J0OU2K5Wc/V8tb4lwrs4TFE+V4hw1+hV2JE5R1HwXMpUfMHEQbW1XSubxyXfDfjuueevxOPstrtsDyMws1XEB0AAumRER7rZKEXHbjYikIABTICFqNFi5U0wlp7lSx1ytY9KLEIQkqkKFHiDmENBzZSNogXi6HOuAkdUhwHOVJcs+IZJV6rcPMOxWb0jUzLQrAqKViQrgiXhQyV+iFDgkUpqBoJJVWHrseZbr8VWQC85tALTpfUrKGAZHN1zx3BN1nnW3S4zfje7NuqaYOw9lH8u3kE4UrXlXEngjr7qp7qbTBInqVoXEx1cU3AOb+aZ5gqltujJNWuwYgRGo0Tu3XNwLwWNjfb5LoOVv6RZ452LAUJJRnVuDZ0rz7qM6lrdyje+kZggKN0yWLroTqUsKUpTKjIOQ9kKVmNq6jCTrCrp0wHE9O6vKhREpJ83p9VKUfi9FlGc3cao8TnZMhC0PEHNBeFBYOSjIOSORVdWk12vodws9HBMa7NmJ3gm081sFIckZGjZGrs+d1oGuFIqhDYNwnhWqxwUv7qjFUPEABGhBv0V+TuEmeN5TN9i4y+5XsgWgKwX3RVbb2VgT48DjYDQpCFKdLQBUpVKSlQShBSQCUKQhOyzl4GpSiu3mFKmFmFVWcZ3joig/aSe+qZ7wNSq6ZkztEd0lcUrE0paRshLAiUsoQkkolEolQqZVNa5A2VwKrqslWPbGU4VYbykAaEG3KFrWXD0MtySTzWkFOQxRV0KzYmoMojW0LVKXwxyTjZOxljb0H6eydK7YJ0ex9xKlCiUFKkJZUpJkjzceqYFJU2SdLEKFCTpnBUkpAVMrMKPDHJSESiUpKikLIlS1CSplQhSBQiUSgUQhEoSEhSQoBUhEQCEKZSNIaE0KJUypSBCiUFSMFKVpUqOkqHqJQ42WmpDKFUKqEnSkFSqmuTBy5ShYFKQOUytIxUhISmCkZCgKVIQohTKJUEwoIRKmVIAKVEqVIBSoUqCFIUEoBUjQhRmRmUUhCXMiUmJlEpZUFyWojKoS51KVplanCELjGalqYIQtIyZCEKJUhCE1BCEKSYQhCR7gJkIRO0EBCFexSoCEJAQUIUUKChCSUpShCWoSUIQov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33508" name="Picture 4" descr="https://farm3.staticflickr.com/2648/3843693686_0d0b1d89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0530" y="1165602"/>
            <a:ext cx="3114568" cy="41527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Quantum Numbers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84813" y="985440"/>
            <a:ext cx="8829207" cy="5410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PRINCIPAL (n): energy level, the distance the orbital is from the nucleus  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 = 1, 2, 3, 4…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ANGULAR MOMENTUM: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cript MT Bold" pitchFamily="66" charset="0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shape  of the orbital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s = 0, p = 1, d = 2, f =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MAGNETIC:  m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cript MT Bold" pitchFamily="66" charset="0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,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spatial orientation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	m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0 for s;   -1, 0, +1 for p;  -2, -1, 0, +1, +2 for d, etc.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SPIN:   m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spin 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</a:pPr>
            <a:r>
              <a:rPr lang="en-US" sz="2400" dirty="0" smtClean="0"/>
              <a:t>	m</a:t>
            </a:r>
            <a:r>
              <a:rPr lang="en-US" sz="2400" baseline="-25000" dirty="0" smtClean="0"/>
              <a:t>s</a:t>
            </a:r>
            <a:r>
              <a:rPr lang="en-US" sz="2400" dirty="0" smtClean="0"/>
              <a:t> =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+1/2  or  -1/2)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51"/>
          <p:cNvGrpSpPr>
            <a:grpSpLocks/>
          </p:cNvGrpSpPr>
          <p:nvPr/>
        </p:nvGrpSpPr>
        <p:grpSpPr bwMode="auto">
          <a:xfrm>
            <a:off x="1783720" y="1188610"/>
            <a:ext cx="4959360" cy="862013"/>
            <a:chOff x="236" y="1608"/>
            <a:chExt cx="3124" cy="543"/>
          </a:xfrm>
        </p:grpSpPr>
        <p:sp>
          <p:nvSpPr>
            <p:cNvPr id="23561" name="Text Box 1033"/>
            <p:cNvSpPr txBox="1">
              <a:spLocks noChangeArrowheads="1"/>
            </p:cNvSpPr>
            <p:nvPr/>
          </p:nvSpPr>
          <p:spPr bwMode="auto">
            <a:xfrm>
              <a:off x="236" y="1633"/>
              <a:ext cx="76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dirty="0" smtClean="0"/>
                <a:t>F atom</a:t>
              </a:r>
              <a:endParaRPr lang="en-US" altLang="en-US" sz="2400" baseline="-25000" dirty="0"/>
            </a:p>
          </p:txBody>
        </p:sp>
        <p:sp>
          <p:nvSpPr>
            <p:cNvPr id="23562" name="Rectangle 1034"/>
            <p:cNvSpPr>
              <a:spLocks noChangeArrowheads="1"/>
            </p:cNvSpPr>
            <p:nvPr/>
          </p:nvSpPr>
          <p:spPr bwMode="auto">
            <a:xfrm>
              <a:off x="1680" y="1608"/>
              <a:ext cx="336" cy="33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3" name="Rectangle 1035"/>
            <p:cNvSpPr>
              <a:spLocks noChangeArrowheads="1"/>
            </p:cNvSpPr>
            <p:nvPr/>
          </p:nvSpPr>
          <p:spPr bwMode="auto">
            <a:xfrm>
              <a:off x="1200" y="1608"/>
              <a:ext cx="336" cy="33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4" name="Rectangle 1036"/>
            <p:cNvSpPr>
              <a:spLocks noChangeArrowheads="1"/>
            </p:cNvSpPr>
            <p:nvPr/>
          </p:nvSpPr>
          <p:spPr bwMode="auto">
            <a:xfrm>
              <a:off x="2592" y="1608"/>
              <a:ext cx="336" cy="33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5" name="Rectangle 1037"/>
            <p:cNvSpPr>
              <a:spLocks noChangeArrowheads="1"/>
            </p:cNvSpPr>
            <p:nvPr/>
          </p:nvSpPr>
          <p:spPr bwMode="auto">
            <a:xfrm>
              <a:off x="2160" y="1608"/>
              <a:ext cx="336" cy="33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6" name="Rectangle 1038"/>
            <p:cNvSpPr>
              <a:spLocks noChangeArrowheads="1"/>
            </p:cNvSpPr>
            <p:nvPr/>
          </p:nvSpPr>
          <p:spPr bwMode="auto">
            <a:xfrm>
              <a:off x="3024" y="1608"/>
              <a:ext cx="336" cy="33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7" name="Line 1039"/>
            <p:cNvSpPr>
              <a:spLocks noChangeShapeType="1"/>
            </p:cNvSpPr>
            <p:nvPr/>
          </p:nvSpPr>
          <p:spPr bwMode="auto">
            <a:xfrm flipV="1">
              <a:off x="1296" y="1656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8" name="Line 1040"/>
            <p:cNvSpPr>
              <a:spLocks noChangeShapeType="1"/>
            </p:cNvSpPr>
            <p:nvPr/>
          </p:nvSpPr>
          <p:spPr bwMode="auto">
            <a:xfrm flipV="1">
              <a:off x="1776" y="1656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9" name="Line 1041"/>
            <p:cNvSpPr>
              <a:spLocks noChangeShapeType="1"/>
            </p:cNvSpPr>
            <p:nvPr/>
          </p:nvSpPr>
          <p:spPr bwMode="auto">
            <a:xfrm>
              <a:off x="1440" y="1656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0" name="Line 1042"/>
            <p:cNvSpPr>
              <a:spLocks noChangeShapeType="1"/>
            </p:cNvSpPr>
            <p:nvPr/>
          </p:nvSpPr>
          <p:spPr bwMode="auto">
            <a:xfrm>
              <a:off x="1920" y="1656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1" name="Line 1043"/>
            <p:cNvSpPr>
              <a:spLocks noChangeShapeType="1"/>
            </p:cNvSpPr>
            <p:nvPr/>
          </p:nvSpPr>
          <p:spPr bwMode="auto">
            <a:xfrm flipV="1">
              <a:off x="2256" y="1656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2" name="Line 1044"/>
            <p:cNvSpPr>
              <a:spLocks noChangeShapeType="1"/>
            </p:cNvSpPr>
            <p:nvPr/>
          </p:nvSpPr>
          <p:spPr bwMode="auto">
            <a:xfrm>
              <a:off x="2400" y="1656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3" name="Line 1045"/>
            <p:cNvSpPr>
              <a:spLocks noChangeShapeType="1"/>
            </p:cNvSpPr>
            <p:nvPr/>
          </p:nvSpPr>
          <p:spPr bwMode="auto">
            <a:xfrm flipV="1">
              <a:off x="2688" y="1656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4" name="Line 1046"/>
            <p:cNvSpPr>
              <a:spLocks noChangeShapeType="1"/>
            </p:cNvSpPr>
            <p:nvPr/>
          </p:nvSpPr>
          <p:spPr bwMode="auto">
            <a:xfrm>
              <a:off x="2832" y="1656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5" name="Line 1047"/>
            <p:cNvSpPr>
              <a:spLocks noChangeShapeType="1"/>
            </p:cNvSpPr>
            <p:nvPr/>
          </p:nvSpPr>
          <p:spPr bwMode="auto">
            <a:xfrm flipV="1">
              <a:off x="3120" y="1656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6" name="Text Box 1048"/>
            <p:cNvSpPr txBox="1">
              <a:spLocks noChangeArrowheads="1"/>
            </p:cNvSpPr>
            <p:nvPr/>
          </p:nvSpPr>
          <p:spPr bwMode="auto">
            <a:xfrm>
              <a:off x="1200" y="1920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/>
                <a:t>1s</a:t>
              </a:r>
            </a:p>
          </p:txBody>
        </p:sp>
        <p:sp>
          <p:nvSpPr>
            <p:cNvPr id="23577" name="Text Box 1049"/>
            <p:cNvSpPr txBox="1">
              <a:spLocks noChangeArrowheads="1"/>
            </p:cNvSpPr>
            <p:nvPr/>
          </p:nvSpPr>
          <p:spPr bwMode="auto">
            <a:xfrm>
              <a:off x="1680" y="1920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dirty="0"/>
                <a:t>2s</a:t>
              </a:r>
            </a:p>
          </p:txBody>
        </p:sp>
        <p:sp>
          <p:nvSpPr>
            <p:cNvPr id="23578" name="Text Box 1050"/>
            <p:cNvSpPr txBox="1">
              <a:spLocks noChangeArrowheads="1"/>
            </p:cNvSpPr>
            <p:nvPr/>
          </p:nvSpPr>
          <p:spPr bwMode="auto">
            <a:xfrm>
              <a:off x="2592" y="1920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/>
                <a:t>2p</a:t>
              </a:r>
            </a:p>
          </p:txBody>
        </p:sp>
      </p:grpSp>
      <p:sp>
        <p:nvSpPr>
          <p:cNvPr id="23582" name="Oval 1054"/>
          <p:cNvSpPr>
            <a:spLocks noChangeArrowheads="1"/>
          </p:cNvSpPr>
          <p:nvPr/>
        </p:nvSpPr>
        <p:spPr bwMode="auto">
          <a:xfrm>
            <a:off x="4112573" y="1162508"/>
            <a:ext cx="228600" cy="609600"/>
          </a:xfrm>
          <a:prstGeom prst="ellips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583" name="Oval 1055"/>
          <p:cNvSpPr>
            <a:spLocks noChangeArrowheads="1"/>
          </p:cNvSpPr>
          <p:nvPr/>
        </p:nvSpPr>
        <p:spPr bwMode="auto">
          <a:xfrm>
            <a:off x="5782440" y="1135520"/>
            <a:ext cx="228600" cy="609600"/>
          </a:xfrm>
          <a:prstGeom prst="ellips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584" name="Text Box 1056"/>
          <p:cNvSpPr txBox="1">
            <a:spLocks noChangeArrowheads="1"/>
          </p:cNvSpPr>
          <p:nvPr/>
        </p:nvSpPr>
        <p:spPr bwMode="auto">
          <a:xfrm>
            <a:off x="929389" y="2142348"/>
            <a:ext cx="7225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/>
              <a:t>The third electron is in the 2s orbital.  </a:t>
            </a:r>
          </a:p>
        </p:txBody>
      </p:sp>
      <p:grpSp>
        <p:nvGrpSpPr>
          <p:cNvPr id="4" name="Group 1065"/>
          <p:cNvGrpSpPr>
            <a:grpSpLocks/>
          </p:cNvGrpSpPr>
          <p:nvPr/>
        </p:nvGrpSpPr>
        <p:grpSpPr bwMode="auto">
          <a:xfrm>
            <a:off x="1244185" y="2858136"/>
            <a:ext cx="5867400" cy="461964"/>
            <a:chOff x="1152" y="2544"/>
            <a:chExt cx="3696" cy="291"/>
          </a:xfrm>
        </p:grpSpPr>
        <p:sp>
          <p:nvSpPr>
            <p:cNvPr id="23585" name="Text Box 1057"/>
            <p:cNvSpPr txBox="1">
              <a:spLocks noChangeArrowheads="1"/>
            </p:cNvSpPr>
            <p:nvPr/>
          </p:nvSpPr>
          <p:spPr bwMode="auto">
            <a:xfrm>
              <a:off x="1152" y="2544"/>
              <a:ext cx="38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/>
                <a:t>n = </a:t>
              </a:r>
            </a:p>
          </p:txBody>
        </p:sp>
        <p:sp>
          <p:nvSpPr>
            <p:cNvPr id="23586" name="Text Box 1058"/>
            <p:cNvSpPr txBox="1">
              <a:spLocks noChangeArrowheads="1"/>
            </p:cNvSpPr>
            <p:nvPr/>
          </p:nvSpPr>
          <p:spPr bwMode="auto">
            <a:xfrm>
              <a:off x="2208" y="2544"/>
              <a:ext cx="48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 i="1">
                  <a:latin typeface="Times New Roman" pitchFamily="18" charset="0"/>
                </a:rPr>
                <a:t>l </a:t>
              </a:r>
              <a:r>
                <a:rPr lang="en-US" altLang="en-US" sz="2400"/>
                <a:t>= </a:t>
              </a:r>
            </a:p>
          </p:txBody>
        </p:sp>
        <p:sp>
          <p:nvSpPr>
            <p:cNvPr id="23587" name="Text Box 1059"/>
            <p:cNvSpPr txBox="1">
              <a:spLocks noChangeArrowheads="1"/>
            </p:cNvSpPr>
            <p:nvPr/>
          </p:nvSpPr>
          <p:spPr bwMode="auto">
            <a:xfrm>
              <a:off x="3312" y="2544"/>
              <a:ext cx="48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/>
                <a:t>m</a:t>
              </a:r>
              <a:r>
                <a:rPr lang="en-US" altLang="en-US" sz="2800" b="1" i="1" baseline="-25000">
                  <a:latin typeface="Times New Roman" pitchFamily="18" charset="0"/>
                </a:rPr>
                <a:t>l</a:t>
              </a:r>
              <a:r>
                <a:rPr lang="en-US" altLang="en-US" sz="2400"/>
                <a:t> = </a:t>
              </a:r>
            </a:p>
          </p:txBody>
        </p:sp>
        <p:sp>
          <p:nvSpPr>
            <p:cNvPr id="23588" name="Text Box 1060"/>
            <p:cNvSpPr txBox="1">
              <a:spLocks noChangeArrowheads="1"/>
            </p:cNvSpPr>
            <p:nvPr/>
          </p:nvSpPr>
          <p:spPr bwMode="auto">
            <a:xfrm>
              <a:off x="4368" y="2544"/>
              <a:ext cx="48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/>
                <a:t>m</a:t>
              </a:r>
              <a:r>
                <a:rPr lang="en-US" altLang="en-US" sz="2400" baseline="-25000"/>
                <a:t>s</a:t>
              </a:r>
              <a:r>
                <a:rPr lang="en-US" altLang="en-US" sz="2400"/>
                <a:t>= </a:t>
              </a:r>
            </a:p>
          </p:txBody>
        </p:sp>
      </p:grpSp>
      <p:sp>
        <p:nvSpPr>
          <p:cNvPr id="23592" name="Text Box 1064"/>
          <p:cNvSpPr txBox="1">
            <a:spLocks noChangeArrowheads="1"/>
          </p:cNvSpPr>
          <p:nvPr/>
        </p:nvSpPr>
        <p:spPr bwMode="auto">
          <a:xfrm>
            <a:off x="6959185" y="2858128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+1/2</a:t>
            </a:r>
          </a:p>
        </p:txBody>
      </p:sp>
      <p:sp>
        <p:nvSpPr>
          <p:cNvPr id="23594" name="Text Box 1066"/>
          <p:cNvSpPr txBox="1">
            <a:spLocks noChangeArrowheads="1"/>
          </p:cNvSpPr>
          <p:nvPr/>
        </p:nvSpPr>
        <p:spPr bwMode="auto">
          <a:xfrm>
            <a:off x="940558" y="3856455"/>
            <a:ext cx="670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/>
              <a:t>The eighth electron is in a 2p orbital.  </a:t>
            </a:r>
          </a:p>
        </p:txBody>
      </p:sp>
      <p:grpSp>
        <p:nvGrpSpPr>
          <p:cNvPr id="5" name="Group 1067"/>
          <p:cNvGrpSpPr>
            <a:grpSpLocks/>
          </p:cNvGrpSpPr>
          <p:nvPr/>
        </p:nvGrpSpPr>
        <p:grpSpPr bwMode="auto">
          <a:xfrm>
            <a:off x="1225368" y="4466063"/>
            <a:ext cx="5867400" cy="461964"/>
            <a:chOff x="1152" y="2544"/>
            <a:chExt cx="3696" cy="291"/>
          </a:xfrm>
        </p:grpSpPr>
        <p:sp>
          <p:nvSpPr>
            <p:cNvPr id="23596" name="Text Box 1068"/>
            <p:cNvSpPr txBox="1">
              <a:spLocks noChangeArrowheads="1"/>
            </p:cNvSpPr>
            <p:nvPr/>
          </p:nvSpPr>
          <p:spPr bwMode="auto">
            <a:xfrm>
              <a:off x="1152" y="2544"/>
              <a:ext cx="51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/>
                <a:t>n = </a:t>
              </a:r>
            </a:p>
          </p:txBody>
        </p:sp>
        <p:sp>
          <p:nvSpPr>
            <p:cNvPr id="23597" name="Text Box 1069"/>
            <p:cNvSpPr txBox="1">
              <a:spLocks noChangeArrowheads="1"/>
            </p:cNvSpPr>
            <p:nvPr/>
          </p:nvSpPr>
          <p:spPr bwMode="auto">
            <a:xfrm>
              <a:off x="2208" y="2544"/>
              <a:ext cx="48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 i="1">
                  <a:latin typeface="Times New Roman" pitchFamily="18" charset="0"/>
                </a:rPr>
                <a:t>l </a:t>
              </a:r>
              <a:r>
                <a:rPr lang="en-US" altLang="en-US" sz="2400"/>
                <a:t>= </a:t>
              </a:r>
            </a:p>
          </p:txBody>
        </p:sp>
        <p:sp>
          <p:nvSpPr>
            <p:cNvPr id="23598" name="Text Box 1070"/>
            <p:cNvSpPr txBox="1">
              <a:spLocks noChangeArrowheads="1"/>
            </p:cNvSpPr>
            <p:nvPr/>
          </p:nvSpPr>
          <p:spPr bwMode="auto">
            <a:xfrm>
              <a:off x="3312" y="2544"/>
              <a:ext cx="48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/>
                <a:t>m</a:t>
              </a:r>
              <a:r>
                <a:rPr lang="en-US" altLang="en-US" sz="2800" b="1" i="1" baseline="-25000">
                  <a:latin typeface="Times New Roman" pitchFamily="18" charset="0"/>
                </a:rPr>
                <a:t>l</a:t>
              </a:r>
              <a:r>
                <a:rPr lang="en-US" altLang="en-US" sz="2400"/>
                <a:t> = </a:t>
              </a:r>
            </a:p>
          </p:txBody>
        </p:sp>
        <p:sp>
          <p:nvSpPr>
            <p:cNvPr id="23599" name="Text Box 1071"/>
            <p:cNvSpPr txBox="1">
              <a:spLocks noChangeArrowheads="1"/>
            </p:cNvSpPr>
            <p:nvPr/>
          </p:nvSpPr>
          <p:spPr bwMode="auto">
            <a:xfrm>
              <a:off x="4368" y="2544"/>
              <a:ext cx="48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/>
                <a:t>m</a:t>
              </a:r>
              <a:r>
                <a:rPr lang="en-US" altLang="en-US" sz="2400" baseline="-25000"/>
                <a:t>s</a:t>
              </a:r>
              <a:r>
                <a:rPr lang="en-US" altLang="en-US" sz="2400"/>
                <a:t>= </a:t>
              </a:r>
            </a:p>
          </p:txBody>
        </p:sp>
      </p:grpSp>
      <p:sp>
        <p:nvSpPr>
          <p:cNvPr id="23606" name="Text Box 1078"/>
          <p:cNvSpPr txBox="1">
            <a:spLocks noChangeArrowheads="1"/>
          </p:cNvSpPr>
          <p:nvPr/>
        </p:nvSpPr>
        <p:spPr bwMode="auto">
          <a:xfrm>
            <a:off x="1853785" y="2858128"/>
            <a:ext cx="340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2</a:t>
            </a:r>
          </a:p>
        </p:txBody>
      </p:sp>
      <p:sp>
        <p:nvSpPr>
          <p:cNvPr id="23607" name="Text Box 1079"/>
          <p:cNvSpPr txBox="1">
            <a:spLocks noChangeArrowheads="1"/>
          </p:cNvSpPr>
          <p:nvPr/>
        </p:nvSpPr>
        <p:spPr bwMode="auto">
          <a:xfrm>
            <a:off x="3453985" y="2858128"/>
            <a:ext cx="340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</a:p>
        </p:txBody>
      </p:sp>
      <p:sp>
        <p:nvSpPr>
          <p:cNvPr id="23608" name="Text Box 1080"/>
          <p:cNvSpPr txBox="1">
            <a:spLocks noChangeArrowheads="1"/>
          </p:cNvSpPr>
          <p:nvPr/>
        </p:nvSpPr>
        <p:spPr bwMode="auto">
          <a:xfrm>
            <a:off x="5435185" y="2858128"/>
            <a:ext cx="340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</a:p>
        </p:txBody>
      </p:sp>
      <p:sp>
        <p:nvSpPr>
          <p:cNvPr id="23609" name="Text Box 1081"/>
          <p:cNvSpPr txBox="1">
            <a:spLocks noChangeArrowheads="1"/>
          </p:cNvSpPr>
          <p:nvPr/>
        </p:nvSpPr>
        <p:spPr bwMode="auto">
          <a:xfrm>
            <a:off x="1911168" y="4466055"/>
            <a:ext cx="340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2</a:t>
            </a:r>
          </a:p>
        </p:txBody>
      </p:sp>
      <p:sp>
        <p:nvSpPr>
          <p:cNvPr id="23610" name="Text Box 1082"/>
          <p:cNvSpPr txBox="1">
            <a:spLocks noChangeArrowheads="1"/>
          </p:cNvSpPr>
          <p:nvPr/>
        </p:nvSpPr>
        <p:spPr bwMode="auto">
          <a:xfrm>
            <a:off x="3435168" y="4466055"/>
            <a:ext cx="340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1</a:t>
            </a:r>
          </a:p>
        </p:txBody>
      </p:sp>
      <p:sp>
        <p:nvSpPr>
          <p:cNvPr id="23611" name="Text Box 1083"/>
          <p:cNvSpPr txBox="1">
            <a:spLocks noChangeArrowheads="1"/>
          </p:cNvSpPr>
          <p:nvPr/>
        </p:nvSpPr>
        <p:spPr bwMode="auto">
          <a:xfrm>
            <a:off x="5340168" y="4466055"/>
            <a:ext cx="4347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-1</a:t>
            </a:r>
          </a:p>
        </p:txBody>
      </p:sp>
      <p:sp>
        <p:nvSpPr>
          <p:cNvPr id="23612" name="Text Box 1084"/>
          <p:cNvSpPr txBox="1">
            <a:spLocks noChangeArrowheads="1"/>
          </p:cNvSpPr>
          <p:nvPr/>
        </p:nvSpPr>
        <p:spPr bwMode="auto">
          <a:xfrm>
            <a:off x="7016568" y="4466055"/>
            <a:ext cx="708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-1/2</a:t>
            </a:r>
          </a:p>
        </p:txBody>
      </p:sp>
      <p:sp>
        <p:nvSpPr>
          <p:cNvPr id="5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Quantum Numbers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74366" y="5231566"/>
            <a:ext cx="7180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Only describes single electron states!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86618" y="5968582"/>
            <a:ext cx="7180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What about </a:t>
            </a:r>
            <a:r>
              <a:rPr lang="en-US" sz="2800" dirty="0" err="1" smtClean="0">
                <a:solidFill>
                  <a:srgbClr val="FF0000"/>
                </a:solidFill>
              </a:rPr>
              <a:t>multielectron</a:t>
            </a:r>
            <a:r>
              <a:rPr lang="en-US" sz="2800" dirty="0" smtClean="0">
                <a:solidFill>
                  <a:srgbClr val="FF0000"/>
                </a:solidFill>
              </a:rPr>
              <a:t> states?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3" grpId="0" animBg="1"/>
      <p:bldP spid="23584" grpId="0"/>
      <p:bldP spid="23592" grpId="0"/>
      <p:bldP spid="23594" grpId="0"/>
      <p:bldP spid="23606" grpId="0"/>
      <p:bldP spid="23607" grpId="0"/>
      <p:bldP spid="23608" grpId="0"/>
      <p:bldP spid="23609" grpId="0"/>
      <p:bldP spid="23610" grpId="0"/>
      <p:bldP spid="23611" grpId="0"/>
      <p:bldP spid="23612" grpId="0"/>
      <p:bldP spid="54" grpId="0"/>
      <p:bldP spid="5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Many Electron States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423838" y="981281"/>
            <a:ext cx="6295097" cy="1096901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altLang="en-US" sz="2400" dirty="0" smtClean="0"/>
              <a:t>Many electron interactions are described by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alt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Russel</a:t>
            </a:r>
            <a:r>
              <a:rPr kumimoji="0" lang="en-US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-Saunders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or</a:t>
            </a:r>
            <a:r>
              <a:rPr kumimoji="0" lang="en-US" alt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L-S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coupling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scheme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67534" y="2168116"/>
            <a:ext cx="59851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en-US" sz="2000" dirty="0" smtClean="0">
                <a:solidFill>
                  <a:prstClr val="black"/>
                </a:solidFill>
              </a:rPr>
              <a:t>M</a:t>
            </a:r>
            <a:r>
              <a:rPr lang="en-US" altLang="en-US" sz="2000" baseline="-25000" dirty="0" smtClean="0">
                <a:solidFill>
                  <a:prstClr val="black"/>
                </a:solidFill>
              </a:rPr>
              <a:t>L</a:t>
            </a:r>
            <a:r>
              <a:rPr lang="en-US" altLang="en-US" sz="2000" dirty="0" smtClean="0">
                <a:solidFill>
                  <a:prstClr val="black"/>
                </a:solidFill>
              </a:rPr>
              <a:t> = total orbital angular momentum =</a:t>
            </a:r>
            <a:r>
              <a:rPr lang="el-GR" altLang="en-US" sz="2000" dirty="0" smtClean="0">
                <a:solidFill>
                  <a:prstClr val="black"/>
                </a:solidFill>
              </a:rPr>
              <a:t>Σ</a:t>
            </a:r>
            <a:r>
              <a:rPr lang="en-US" altLang="en-US" sz="2000" dirty="0" smtClean="0">
                <a:solidFill>
                  <a:prstClr val="black"/>
                </a:solidFill>
              </a:rPr>
              <a:t>m</a:t>
            </a:r>
            <a:r>
              <a:rPr lang="en-US" altLang="en-US" sz="2000" baseline="-25000" dirty="0" smtClean="0">
                <a:solidFill>
                  <a:prstClr val="black"/>
                </a:solidFill>
              </a:rPr>
              <a:t>l</a:t>
            </a:r>
            <a:endParaRPr lang="en-US" altLang="en-US" sz="2000" dirty="0" smtClean="0">
              <a:solidFill>
                <a:prstClr val="black"/>
              </a:solidFill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en-US" altLang="en-US" sz="2000" dirty="0" smtClean="0">
                <a:solidFill>
                  <a:prstClr val="black"/>
                </a:solidFill>
              </a:rPr>
              <a:t>M</a:t>
            </a:r>
            <a:r>
              <a:rPr lang="en-US" altLang="en-US" sz="2000" baseline="-25000" dirty="0" smtClean="0">
                <a:solidFill>
                  <a:prstClr val="black"/>
                </a:solidFill>
              </a:rPr>
              <a:t>S </a:t>
            </a:r>
            <a:r>
              <a:rPr lang="en-US" altLang="en-US" sz="2000" dirty="0" smtClean="0">
                <a:solidFill>
                  <a:prstClr val="black"/>
                </a:solidFill>
              </a:rPr>
              <a:t>= total spin angular momentum = </a:t>
            </a:r>
            <a:r>
              <a:rPr lang="el-GR" altLang="en-US" sz="2000" dirty="0" smtClean="0">
                <a:solidFill>
                  <a:prstClr val="black"/>
                </a:solidFill>
              </a:rPr>
              <a:t>Σ</a:t>
            </a:r>
            <a:r>
              <a:rPr lang="en-US" altLang="en-US" sz="2000" dirty="0" smtClean="0">
                <a:solidFill>
                  <a:prstClr val="black"/>
                </a:solidFill>
              </a:rPr>
              <a:t>m</a:t>
            </a:r>
            <a:r>
              <a:rPr lang="en-US" altLang="en-US" sz="2000" baseline="-25000" dirty="0" smtClean="0">
                <a:solidFill>
                  <a:prstClr val="black"/>
                </a:solidFill>
              </a:rPr>
              <a:t>s</a:t>
            </a:r>
            <a:endParaRPr lang="el-GR" altLang="en-US" sz="2000" baseline="-25000" dirty="0" smtClean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46885" y="3644362"/>
            <a:ext cx="66383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Summarized by </a:t>
            </a:r>
            <a:r>
              <a:rPr lang="en-US" sz="2400" b="1" u="sng" dirty="0" smtClean="0"/>
              <a:t>term symbols</a:t>
            </a:r>
            <a:r>
              <a:rPr lang="en-US" sz="2400" dirty="0" smtClean="0"/>
              <a:t> that contain:</a:t>
            </a:r>
          </a:p>
          <a:p>
            <a:r>
              <a:rPr lang="en-US" sz="2400" dirty="0" smtClean="0"/>
              <a:t>	- spin multiplicity (2S+1)</a:t>
            </a:r>
          </a:p>
          <a:p>
            <a:r>
              <a:rPr lang="en-US" sz="2400" dirty="0" smtClean="0"/>
              <a:t>	- angular momentum quantum number (L)</a:t>
            </a:r>
          </a:p>
          <a:p>
            <a:r>
              <a:rPr lang="en-US" sz="2400" dirty="0" smtClean="0"/>
              <a:t>	- the total angular momentum (J )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893031" y="6338114"/>
            <a:ext cx="7367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 smtClean="0">
                <a:solidFill>
                  <a:prstClr val="black"/>
                </a:solidFill>
              </a:rPr>
              <a:t>The interactions produce atomic states called </a:t>
            </a:r>
            <a:r>
              <a:rPr lang="en-US" altLang="en-US" sz="2400" i="1" dirty="0" smtClean="0">
                <a:solidFill>
                  <a:prstClr val="black"/>
                </a:solidFill>
              </a:rPr>
              <a:t>microstates</a:t>
            </a:r>
            <a:r>
              <a:rPr lang="en-US" altLang="en-US" sz="2400" dirty="0" smtClean="0">
                <a:solidFill>
                  <a:prstClr val="black"/>
                </a:solidFill>
              </a:rPr>
              <a:t>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014723" y="5393748"/>
            <a:ext cx="1087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aseline="30000" dirty="0" smtClean="0"/>
              <a:t>2S+1</a:t>
            </a:r>
            <a:r>
              <a:rPr lang="en-US" sz="3600" dirty="0" smtClean="0"/>
              <a:t>L</a:t>
            </a:r>
            <a:r>
              <a:rPr lang="en-US" sz="3600" baseline="-25000" dirty="0" smtClean="0"/>
              <a:t>J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Term Symbols</a:t>
            </a:r>
          </a:p>
        </p:txBody>
      </p:sp>
      <p:sp>
        <p:nvSpPr>
          <p:cNvPr id="4" name="Rectangle 3"/>
          <p:cNvSpPr/>
          <p:nvPr/>
        </p:nvSpPr>
        <p:spPr>
          <a:xfrm>
            <a:off x="743430" y="2136172"/>
            <a:ext cx="1087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aseline="30000" dirty="0" smtClean="0">
                <a:solidFill>
                  <a:srgbClr val="008000"/>
                </a:solidFill>
              </a:rPr>
              <a:t>2S+1</a:t>
            </a:r>
            <a:r>
              <a:rPr lang="en-US" sz="3600" dirty="0" smtClean="0">
                <a:solidFill>
                  <a:srgbClr val="FF0000"/>
                </a:solidFill>
              </a:rPr>
              <a:t>L</a:t>
            </a:r>
            <a:r>
              <a:rPr lang="en-US" sz="3600" baseline="-25000" dirty="0" smtClean="0"/>
              <a:t>J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2020185" y="834989"/>
            <a:ext cx="50406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rgbClr val="008000"/>
                </a:solidFill>
              </a:rPr>
              <a:t>S</a:t>
            </a:r>
            <a:r>
              <a:rPr lang="en-US" sz="2000" dirty="0" smtClean="0">
                <a:solidFill>
                  <a:srgbClr val="008000"/>
                </a:solidFill>
              </a:rPr>
              <a:t> represents the total spin angular momentum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4295" y="1202509"/>
            <a:ext cx="3861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en-US" dirty="0" smtClean="0">
                <a:solidFill>
                  <a:prstClr val="black"/>
                </a:solidFill>
              </a:rPr>
              <a:t>S</a:t>
            </a:r>
            <a:r>
              <a:rPr lang="en-US" altLang="en-US" baseline="-25000" dirty="0" smtClean="0">
                <a:solidFill>
                  <a:prstClr val="black"/>
                </a:solidFill>
              </a:rPr>
              <a:t> </a:t>
            </a:r>
            <a:r>
              <a:rPr lang="en-US" altLang="en-US" dirty="0" smtClean="0">
                <a:solidFill>
                  <a:prstClr val="black"/>
                </a:solidFill>
              </a:rPr>
              <a:t>= total spin angular momentum = </a:t>
            </a:r>
            <a:r>
              <a:rPr lang="el-GR" altLang="en-US" dirty="0" smtClean="0">
                <a:solidFill>
                  <a:prstClr val="black"/>
                </a:solidFill>
              </a:rPr>
              <a:t>Σ</a:t>
            </a:r>
            <a:r>
              <a:rPr lang="en-US" altLang="en-US" dirty="0" smtClean="0">
                <a:solidFill>
                  <a:prstClr val="black"/>
                </a:solidFill>
              </a:rPr>
              <a:t>m</a:t>
            </a:r>
            <a:r>
              <a:rPr lang="en-US" altLang="en-US" baseline="-25000" dirty="0" smtClean="0">
                <a:solidFill>
                  <a:prstClr val="black"/>
                </a:solidFill>
              </a:rPr>
              <a:t>s</a:t>
            </a:r>
            <a:endParaRPr lang="el-GR" altLang="en-US" baseline="-25000" dirty="0" smtClean="0">
              <a:solidFill>
                <a:prstClr val="black"/>
              </a:solidFill>
            </a:endParaRPr>
          </a:p>
        </p:txBody>
      </p:sp>
      <p:graphicFrame>
        <p:nvGraphicFramePr>
          <p:cNvPr id="10" name="Object 7"/>
          <p:cNvGraphicFramePr>
            <a:graphicFrameLocks noChangeAspect="1"/>
          </p:cNvGraphicFramePr>
          <p:nvPr/>
        </p:nvGraphicFramePr>
        <p:xfrm>
          <a:off x="3251200" y="1647297"/>
          <a:ext cx="75904" cy="431631"/>
        </p:xfrm>
        <a:graphic>
          <a:graphicData uri="http://schemas.openxmlformats.org/presentationml/2006/ole">
            <p:oleObj spid="_x0000_s536896" name="CS ChemDraw Drawing" r:id="rId3" imgW="106432" imgH="604530" progId="ChemDraw.Document.6.0">
              <p:embed/>
            </p:oleObj>
          </a:graphicData>
        </a:graphic>
      </p:graphicFrame>
      <p:graphicFrame>
        <p:nvGraphicFramePr>
          <p:cNvPr id="11" name="Object 9"/>
          <p:cNvGraphicFramePr>
            <a:graphicFrameLocks noChangeAspect="1"/>
          </p:cNvGraphicFramePr>
          <p:nvPr/>
        </p:nvGraphicFramePr>
        <p:xfrm>
          <a:off x="3863355" y="2541481"/>
          <a:ext cx="75043" cy="431497"/>
        </p:xfrm>
        <a:graphic>
          <a:graphicData uri="http://schemas.openxmlformats.org/presentationml/2006/ole">
            <p:oleObj spid="_x0000_s536897" name="CS ChemDraw Drawing" r:id="rId4" imgW="106432" imgH="604530" progId="ChemDraw.Document.6.0">
              <p:embed/>
            </p:oleObj>
          </a:graphicData>
        </a:graphic>
      </p:graphicFrame>
      <p:graphicFrame>
        <p:nvGraphicFramePr>
          <p:cNvPr id="12" name="Object 27"/>
          <p:cNvGraphicFramePr>
            <a:graphicFrameLocks noChangeAspect="1"/>
          </p:cNvGraphicFramePr>
          <p:nvPr/>
        </p:nvGraphicFramePr>
        <p:xfrm>
          <a:off x="4574650" y="2587468"/>
          <a:ext cx="68788" cy="416901"/>
        </p:xfrm>
        <a:graphic>
          <a:graphicData uri="http://schemas.openxmlformats.org/presentationml/2006/ole">
            <p:oleObj spid="_x0000_s536898" name="CS ChemDraw Drawing" r:id="rId5" imgW="97248" imgH="584820" progId="ChemDraw.Document.6.0">
              <p:embed/>
            </p:oleObj>
          </a:graphicData>
        </a:graphic>
      </p:graphicFrame>
      <p:cxnSp>
        <p:nvCxnSpPr>
          <p:cNvPr id="7" name="Straight Connector 6"/>
          <p:cNvCxnSpPr/>
          <p:nvPr/>
        </p:nvCxnSpPr>
        <p:spPr>
          <a:xfrm flipV="1">
            <a:off x="3035028" y="1901213"/>
            <a:ext cx="5021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674561" y="1901213"/>
            <a:ext cx="5021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330824" y="1901213"/>
            <a:ext cx="5021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953949" y="1901213"/>
            <a:ext cx="5021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605480" y="1901213"/>
            <a:ext cx="5021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67720" y="2056894"/>
            <a:ext cx="65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+1/2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355526" y="2063138"/>
            <a:ext cx="978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 = 1/2</a:t>
            </a:r>
            <a:endParaRPr lang="en-US" sz="1600" dirty="0"/>
          </a:p>
        </p:txBody>
      </p:sp>
      <p:graphicFrame>
        <p:nvGraphicFramePr>
          <p:cNvPr id="26" name="Object 7"/>
          <p:cNvGraphicFramePr>
            <a:graphicFrameLocks noChangeAspect="1"/>
          </p:cNvGraphicFramePr>
          <p:nvPr/>
        </p:nvGraphicFramePr>
        <p:xfrm>
          <a:off x="3246063" y="2514072"/>
          <a:ext cx="75904" cy="431631"/>
        </p:xfrm>
        <a:graphic>
          <a:graphicData uri="http://schemas.openxmlformats.org/presentationml/2006/ole">
            <p:oleObj spid="_x0000_s536899" name="CS ChemDraw Drawing" r:id="rId6" imgW="106432" imgH="604530" progId="ChemDraw.Document.6.0">
              <p:embed/>
            </p:oleObj>
          </a:graphicData>
        </a:graphic>
      </p:graphicFrame>
      <p:cxnSp>
        <p:nvCxnSpPr>
          <p:cNvPr id="27" name="Straight Connector 26"/>
          <p:cNvCxnSpPr/>
          <p:nvPr/>
        </p:nvCxnSpPr>
        <p:spPr>
          <a:xfrm flipV="1">
            <a:off x="3029891" y="2767988"/>
            <a:ext cx="5021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669424" y="2767988"/>
            <a:ext cx="5021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325687" y="2767988"/>
            <a:ext cx="5021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948812" y="2767988"/>
            <a:ext cx="5021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600343" y="2767988"/>
            <a:ext cx="5021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962583" y="2923669"/>
            <a:ext cx="65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+1/2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6350389" y="2929913"/>
            <a:ext cx="978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 = 1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3581708" y="2922561"/>
            <a:ext cx="65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+1/2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4259716" y="2924734"/>
            <a:ext cx="65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-1/2</a:t>
            </a:r>
            <a:endParaRPr lang="en-US" sz="1600" dirty="0"/>
          </a:p>
        </p:txBody>
      </p:sp>
      <p:graphicFrame>
        <p:nvGraphicFramePr>
          <p:cNvPr id="36" name="Object 9"/>
          <p:cNvGraphicFramePr>
            <a:graphicFrameLocks noChangeAspect="1"/>
          </p:cNvGraphicFramePr>
          <p:nvPr/>
        </p:nvGraphicFramePr>
        <p:xfrm>
          <a:off x="5158755" y="2541481"/>
          <a:ext cx="75043" cy="431497"/>
        </p:xfrm>
        <a:graphic>
          <a:graphicData uri="http://schemas.openxmlformats.org/presentationml/2006/ole">
            <p:oleObj spid="_x0000_s536900" name="CS ChemDraw Drawing" r:id="rId7" imgW="106432" imgH="604530" progId="ChemDraw.Document.6.0">
              <p:embed/>
            </p:oleObj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4877108" y="2922561"/>
            <a:ext cx="65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+1/2</a:t>
            </a:r>
            <a:endParaRPr lang="en-US" sz="1600" dirty="0"/>
          </a:p>
        </p:txBody>
      </p:sp>
      <p:sp>
        <p:nvSpPr>
          <p:cNvPr id="39" name="Rectangle 38"/>
          <p:cNvSpPr/>
          <p:nvPr/>
        </p:nvSpPr>
        <p:spPr>
          <a:xfrm>
            <a:off x="7497518" y="1979824"/>
            <a:ext cx="488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30000" dirty="0" smtClean="0">
                <a:solidFill>
                  <a:srgbClr val="008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L</a:t>
            </a:r>
            <a:r>
              <a:rPr lang="en-US" sz="2400" baseline="-25000" dirty="0" smtClean="0">
                <a:solidFill>
                  <a:srgbClr val="0000FF"/>
                </a:solidFill>
              </a:rPr>
              <a:t>J</a:t>
            </a:r>
            <a:endParaRPr lang="en-US" sz="2400" dirty="0"/>
          </a:p>
        </p:txBody>
      </p:sp>
      <p:sp>
        <p:nvSpPr>
          <p:cNvPr id="40" name="Rectangle 39"/>
          <p:cNvSpPr/>
          <p:nvPr/>
        </p:nvSpPr>
        <p:spPr>
          <a:xfrm>
            <a:off x="7497518" y="2841955"/>
            <a:ext cx="488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30000" dirty="0" smtClean="0">
                <a:solidFill>
                  <a:srgbClr val="008000"/>
                </a:solidFill>
              </a:rPr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L</a:t>
            </a:r>
            <a:r>
              <a:rPr lang="en-US" sz="2400" baseline="-25000" dirty="0" smtClean="0">
                <a:solidFill>
                  <a:srgbClr val="0000FF"/>
                </a:solidFill>
              </a:rPr>
              <a:t>J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>
            <a:off x="2008240" y="3398462"/>
            <a:ext cx="50738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</a:t>
            </a:r>
            <a:r>
              <a:rPr lang="en-US" sz="2000" i="1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specifies the total orbital angular momentum</a:t>
            </a: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42" name="Object 7"/>
          <p:cNvGraphicFramePr>
            <a:graphicFrameLocks noChangeAspect="1"/>
          </p:cNvGraphicFramePr>
          <p:nvPr/>
        </p:nvGraphicFramePr>
        <p:xfrm>
          <a:off x="3259762" y="4203847"/>
          <a:ext cx="75904" cy="431631"/>
        </p:xfrm>
        <a:graphic>
          <a:graphicData uri="http://schemas.openxmlformats.org/presentationml/2006/ole">
            <p:oleObj spid="_x0000_s536901" name="CS ChemDraw Drawing" r:id="rId8" imgW="106432" imgH="604530" progId="ChemDraw.Document.6.0">
              <p:embed/>
            </p:oleObj>
          </a:graphicData>
        </a:graphic>
      </p:graphicFrame>
      <p:graphicFrame>
        <p:nvGraphicFramePr>
          <p:cNvPr id="43" name="Object 9"/>
          <p:cNvGraphicFramePr>
            <a:graphicFrameLocks noChangeAspect="1"/>
          </p:cNvGraphicFramePr>
          <p:nvPr/>
        </p:nvGraphicFramePr>
        <p:xfrm>
          <a:off x="5803459" y="4964468"/>
          <a:ext cx="75043" cy="431497"/>
        </p:xfrm>
        <a:graphic>
          <a:graphicData uri="http://schemas.openxmlformats.org/presentationml/2006/ole">
            <p:oleObj spid="_x0000_s536902" name="CS ChemDraw Drawing" r:id="rId9" imgW="106432" imgH="604530" progId="ChemDraw.Document.6.0">
              <p:embed/>
            </p:oleObj>
          </a:graphicData>
        </a:graphic>
      </p:graphicFrame>
      <p:cxnSp>
        <p:nvCxnSpPr>
          <p:cNvPr id="45" name="Straight Connector 44"/>
          <p:cNvCxnSpPr/>
          <p:nvPr/>
        </p:nvCxnSpPr>
        <p:spPr>
          <a:xfrm flipV="1">
            <a:off x="3043590" y="4457763"/>
            <a:ext cx="5021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683123" y="4457763"/>
            <a:ext cx="5021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339386" y="4457763"/>
            <a:ext cx="5021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962511" y="4457763"/>
            <a:ext cx="5021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5614042" y="4457763"/>
            <a:ext cx="5021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359840" y="5342912"/>
            <a:ext cx="65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</a:t>
            </a:r>
            <a:r>
              <a:rPr lang="en-US" sz="1600" baseline="-25000" dirty="0" smtClean="0"/>
              <a:t>l</a:t>
            </a:r>
            <a:r>
              <a:rPr lang="en-US" sz="1600" dirty="0" smtClean="0"/>
              <a:t> = </a:t>
            </a:r>
            <a:endParaRPr lang="en-US" sz="1600" dirty="0"/>
          </a:p>
        </p:txBody>
      </p:sp>
      <p:graphicFrame>
        <p:nvGraphicFramePr>
          <p:cNvPr id="51" name="Object 7"/>
          <p:cNvGraphicFramePr>
            <a:graphicFrameLocks noChangeAspect="1"/>
          </p:cNvGraphicFramePr>
          <p:nvPr/>
        </p:nvGraphicFramePr>
        <p:xfrm>
          <a:off x="3254625" y="4947334"/>
          <a:ext cx="75904" cy="431631"/>
        </p:xfrm>
        <a:graphic>
          <a:graphicData uri="http://schemas.openxmlformats.org/presentationml/2006/ole">
            <p:oleObj spid="_x0000_s536903" name="CS ChemDraw Drawing" r:id="rId10" imgW="106432" imgH="604530" progId="ChemDraw.Document.6.0">
              <p:embed/>
            </p:oleObj>
          </a:graphicData>
        </a:graphic>
      </p:graphicFrame>
      <p:cxnSp>
        <p:nvCxnSpPr>
          <p:cNvPr id="52" name="Straight Connector 51"/>
          <p:cNvCxnSpPr/>
          <p:nvPr/>
        </p:nvCxnSpPr>
        <p:spPr>
          <a:xfrm flipV="1">
            <a:off x="3038453" y="5201250"/>
            <a:ext cx="5021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3677986" y="5201250"/>
            <a:ext cx="5021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4334249" y="5201250"/>
            <a:ext cx="5021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4957374" y="5201250"/>
            <a:ext cx="5021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608905" y="5201250"/>
            <a:ext cx="5021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960871" y="5356931"/>
            <a:ext cx="65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+2</a:t>
            </a:r>
            <a:endParaRPr lang="en-US" sz="1600" dirty="0"/>
          </a:p>
        </p:txBody>
      </p:sp>
      <p:sp>
        <p:nvSpPr>
          <p:cNvPr id="58" name="TextBox 57"/>
          <p:cNvSpPr txBox="1"/>
          <p:nvPr/>
        </p:nvSpPr>
        <p:spPr>
          <a:xfrm>
            <a:off x="3590270" y="5355823"/>
            <a:ext cx="65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+1</a:t>
            </a:r>
            <a:endParaRPr lang="en-US" sz="1600" dirty="0"/>
          </a:p>
        </p:txBody>
      </p:sp>
      <p:sp>
        <p:nvSpPr>
          <p:cNvPr id="59" name="TextBox 58"/>
          <p:cNvSpPr txBox="1"/>
          <p:nvPr/>
        </p:nvSpPr>
        <p:spPr>
          <a:xfrm>
            <a:off x="4277803" y="5357996"/>
            <a:ext cx="65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0</a:t>
            </a:r>
            <a:endParaRPr lang="en-US" sz="1600" dirty="0"/>
          </a:p>
        </p:txBody>
      </p:sp>
      <p:sp>
        <p:nvSpPr>
          <p:cNvPr id="61" name="TextBox 60"/>
          <p:cNvSpPr txBox="1"/>
          <p:nvPr/>
        </p:nvSpPr>
        <p:spPr>
          <a:xfrm>
            <a:off x="4885670" y="5355823"/>
            <a:ext cx="65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-1</a:t>
            </a:r>
            <a:endParaRPr lang="en-US" sz="1600" dirty="0"/>
          </a:p>
        </p:txBody>
      </p:sp>
      <p:sp>
        <p:nvSpPr>
          <p:cNvPr id="63" name="Rectangle 62"/>
          <p:cNvSpPr/>
          <p:nvPr/>
        </p:nvSpPr>
        <p:spPr>
          <a:xfrm>
            <a:off x="513703" y="4549148"/>
            <a:ext cx="14418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For D </a:t>
            </a:r>
            <a:r>
              <a:rPr lang="en-US" dirty="0" err="1" smtClean="0"/>
              <a:t>orbitals</a:t>
            </a:r>
            <a:endParaRPr lang="en-US" dirty="0" smtClean="0"/>
          </a:p>
          <a:p>
            <a:pPr algn="ctr"/>
            <a:r>
              <a:rPr lang="en-US" dirty="0" smtClean="0"/>
              <a:t>L = 2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5510682" y="5357924"/>
            <a:ext cx="65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-2</a:t>
            </a:r>
            <a:endParaRPr lang="en-US" sz="1600" dirty="0"/>
          </a:p>
        </p:txBody>
      </p:sp>
      <p:sp>
        <p:nvSpPr>
          <p:cNvPr id="65" name="TextBox 64"/>
          <p:cNvSpPr txBox="1"/>
          <p:nvPr/>
        </p:nvSpPr>
        <p:spPr>
          <a:xfrm>
            <a:off x="2361373" y="4498718"/>
            <a:ext cx="65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</a:t>
            </a:r>
            <a:r>
              <a:rPr lang="en-US" sz="1600" baseline="-25000" dirty="0" smtClean="0"/>
              <a:t>l</a:t>
            </a:r>
            <a:r>
              <a:rPr lang="en-US" sz="1600" dirty="0" smtClean="0"/>
              <a:t> = </a:t>
            </a:r>
            <a:endParaRPr lang="en-US" sz="1600" dirty="0"/>
          </a:p>
        </p:txBody>
      </p:sp>
      <p:sp>
        <p:nvSpPr>
          <p:cNvPr id="66" name="TextBox 65"/>
          <p:cNvSpPr txBox="1"/>
          <p:nvPr/>
        </p:nvSpPr>
        <p:spPr>
          <a:xfrm>
            <a:off x="2962404" y="4512737"/>
            <a:ext cx="65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+2</a:t>
            </a:r>
            <a:endParaRPr lang="en-US" sz="1600" dirty="0"/>
          </a:p>
        </p:txBody>
      </p:sp>
      <p:sp>
        <p:nvSpPr>
          <p:cNvPr id="67" name="TextBox 66"/>
          <p:cNvSpPr txBox="1"/>
          <p:nvPr/>
        </p:nvSpPr>
        <p:spPr>
          <a:xfrm>
            <a:off x="3591803" y="4511629"/>
            <a:ext cx="65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+1</a:t>
            </a:r>
            <a:endParaRPr lang="en-US" sz="1600" dirty="0"/>
          </a:p>
        </p:txBody>
      </p:sp>
      <p:sp>
        <p:nvSpPr>
          <p:cNvPr id="68" name="TextBox 67"/>
          <p:cNvSpPr txBox="1"/>
          <p:nvPr/>
        </p:nvSpPr>
        <p:spPr>
          <a:xfrm>
            <a:off x="4279336" y="4513802"/>
            <a:ext cx="65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0</a:t>
            </a:r>
            <a:endParaRPr lang="en-US" sz="1600" dirty="0"/>
          </a:p>
        </p:txBody>
      </p:sp>
      <p:sp>
        <p:nvSpPr>
          <p:cNvPr id="69" name="TextBox 68"/>
          <p:cNvSpPr txBox="1"/>
          <p:nvPr/>
        </p:nvSpPr>
        <p:spPr>
          <a:xfrm>
            <a:off x="4887203" y="4511629"/>
            <a:ext cx="65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-1</a:t>
            </a:r>
            <a:endParaRPr lang="en-US" sz="1600" dirty="0"/>
          </a:p>
        </p:txBody>
      </p:sp>
      <p:sp>
        <p:nvSpPr>
          <p:cNvPr id="70" name="TextBox 69"/>
          <p:cNvSpPr txBox="1"/>
          <p:nvPr/>
        </p:nvSpPr>
        <p:spPr>
          <a:xfrm>
            <a:off x="5512215" y="4513730"/>
            <a:ext cx="65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-2</a:t>
            </a:r>
            <a:endParaRPr lang="en-US" sz="1600" dirty="0"/>
          </a:p>
        </p:txBody>
      </p:sp>
      <p:graphicFrame>
        <p:nvGraphicFramePr>
          <p:cNvPr id="536589" name="Object 13"/>
          <p:cNvGraphicFramePr>
            <a:graphicFrameLocks noChangeAspect="1"/>
          </p:cNvGraphicFramePr>
          <p:nvPr/>
        </p:nvGraphicFramePr>
        <p:xfrm>
          <a:off x="3870648" y="4223544"/>
          <a:ext cx="74613" cy="430213"/>
        </p:xfrm>
        <a:graphic>
          <a:graphicData uri="http://schemas.openxmlformats.org/presentationml/2006/ole">
            <p:oleObj spid="_x0000_s536904" name="CS ChemDraw Drawing" r:id="rId11" imgW="106432" imgH="604530" progId="ChemDraw.Document.6.0">
              <p:embed/>
            </p:oleObj>
          </a:graphicData>
        </a:graphic>
      </p:graphicFrame>
      <p:sp>
        <p:nvSpPr>
          <p:cNvPr id="72" name="TextBox 71"/>
          <p:cNvSpPr txBox="1"/>
          <p:nvPr/>
        </p:nvSpPr>
        <p:spPr>
          <a:xfrm>
            <a:off x="6374366" y="4301190"/>
            <a:ext cx="978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 = 3</a:t>
            </a:r>
            <a:endParaRPr lang="en-US" sz="1600" dirty="0"/>
          </a:p>
        </p:txBody>
      </p:sp>
      <p:sp>
        <p:nvSpPr>
          <p:cNvPr id="73" name="TextBox 72"/>
          <p:cNvSpPr txBox="1"/>
          <p:nvPr/>
        </p:nvSpPr>
        <p:spPr>
          <a:xfrm>
            <a:off x="6369229" y="5044677"/>
            <a:ext cx="978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 = 0</a:t>
            </a:r>
            <a:endParaRPr lang="en-US" sz="1600" dirty="0"/>
          </a:p>
        </p:txBody>
      </p:sp>
      <p:sp>
        <p:nvSpPr>
          <p:cNvPr id="74" name="Rectangle 73"/>
          <p:cNvSpPr/>
          <p:nvPr/>
        </p:nvSpPr>
        <p:spPr>
          <a:xfrm>
            <a:off x="7516358" y="4217876"/>
            <a:ext cx="4792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30000" dirty="0" smtClean="0">
                <a:solidFill>
                  <a:srgbClr val="008000"/>
                </a:solidFill>
              </a:rPr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F</a:t>
            </a:r>
            <a:r>
              <a:rPr lang="en-US" sz="2400" baseline="-25000" dirty="0" smtClean="0">
                <a:solidFill>
                  <a:srgbClr val="0000FF"/>
                </a:solidFill>
              </a:rPr>
              <a:t>J</a:t>
            </a:r>
            <a:endParaRPr lang="en-US" sz="2400" dirty="0"/>
          </a:p>
        </p:txBody>
      </p:sp>
      <p:sp>
        <p:nvSpPr>
          <p:cNvPr id="75" name="Rectangle 74"/>
          <p:cNvSpPr/>
          <p:nvPr/>
        </p:nvSpPr>
        <p:spPr>
          <a:xfrm>
            <a:off x="7516358" y="4956719"/>
            <a:ext cx="494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30000" dirty="0" smtClean="0">
                <a:solidFill>
                  <a:srgbClr val="008000"/>
                </a:solidFill>
              </a:rPr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S</a:t>
            </a:r>
            <a:r>
              <a:rPr lang="en-US" sz="2400" baseline="-25000" dirty="0" smtClean="0">
                <a:solidFill>
                  <a:srgbClr val="0000FF"/>
                </a:solidFill>
              </a:rPr>
              <a:t>J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77" name="Group 72"/>
          <p:cNvGraphicFramePr>
            <a:graphicFrameLocks/>
          </p:cNvGraphicFramePr>
          <p:nvPr/>
        </p:nvGraphicFramePr>
        <p:xfrm>
          <a:off x="5841672" y="5828658"/>
          <a:ext cx="3014609" cy="792480"/>
        </p:xfrm>
        <a:graphic>
          <a:graphicData uri="http://schemas.openxmlformats.org/drawingml/2006/table">
            <a:tbl>
              <a:tblPr/>
              <a:tblGrid>
                <a:gridCol w="1594869"/>
                <a:gridCol w="208280"/>
                <a:gridCol w="276511"/>
                <a:gridCol w="359596"/>
                <a:gridCol w="308225"/>
                <a:gridCol w="267128"/>
              </a:tblGrid>
              <a:tr h="2083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=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27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Term Symbol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8" name="TextBox 77"/>
          <p:cNvSpPr txBox="1"/>
          <p:nvPr/>
        </p:nvSpPr>
        <p:spPr>
          <a:xfrm>
            <a:off x="133565" y="5830971"/>
            <a:ext cx="2928135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J = Total angular momentum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J = L+S, L+S-1, L+S-2,….</a:t>
            </a:r>
            <a:r>
              <a:rPr lang="en-US" dirty="0" smtClean="0">
                <a:solidFill>
                  <a:srgbClr val="0000FF"/>
                </a:solidFill>
                <a:sym typeface="Symbol" pitchFamily="18" charset="2"/>
              </a:rPr>
              <a:t>L-S</a:t>
            </a:r>
            <a:r>
              <a:rPr lang="en-US" dirty="0" smtClean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|</a:t>
            </a:r>
          </a:p>
          <a:p>
            <a:r>
              <a:rPr lang="en-US" dirty="0" smtClean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Spin Orbit Coupling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3101923" y="3789846"/>
            <a:ext cx="2926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en-US" dirty="0" smtClean="0">
                <a:solidFill>
                  <a:prstClr val="black"/>
                </a:solidFill>
              </a:rPr>
              <a:t>L</a:t>
            </a:r>
            <a:r>
              <a:rPr lang="en-US" altLang="en-US" baseline="-25000" dirty="0" smtClean="0">
                <a:solidFill>
                  <a:prstClr val="black"/>
                </a:solidFill>
              </a:rPr>
              <a:t> </a:t>
            </a:r>
            <a:r>
              <a:rPr lang="en-US" altLang="en-US" dirty="0" smtClean="0">
                <a:solidFill>
                  <a:prstClr val="black"/>
                </a:solidFill>
              </a:rPr>
              <a:t>= angular momentum = </a:t>
            </a:r>
            <a:r>
              <a:rPr lang="el-GR" altLang="en-US" dirty="0" smtClean="0">
                <a:solidFill>
                  <a:prstClr val="black"/>
                </a:solidFill>
              </a:rPr>
              <a:t>Σ</a:t>
            </a:r>
            <a:r>
              <a:rPr lang="en-US" altLang="en-US" dirty="0" smtClean="0">
                <a:solidFill>
                  <a:prstClr val="black"/>
                </a:solidFill>
              </a:rPr>
              <a:t>m</a:t>
            </a:r>
            <a:r>
              <a:rPr lang="en-US" altLang="en-US" baseline="-25000" dirty="0" smtClean="0">
                <a:solidFill>
                  <a:prstClr val="black"/>
                </a:solidFill>
              </a:rPr>
              <a:t>l</a:t>
            </a:r>
            <a:endParaRPr lang="el-GR" altLang="en-US" baseline="-25000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2" grpId="0"/>
      <p:bldP spid="33" grpId="0"/>
      <p:bldP spid="34" grpId="0"/>
      <p:bldP spid="35" grpId="0"/>
      <p:bldP spid="37" grpId="0"/>
      <p:bldP spid="39" grpId="0"/>
      <p:bldP spid="40" grpId="0"/>
      <p:bldP spid="41" grpId="0"/>
      <p:bldP spid="50" grpId="0"/>
      <p:bldP spid="57" grpId="0"/>
      <p:bldP spid="58" grpId="0"/>
      <p:bldP spid="59" grpId="0"/>
      <p:bldP spid="61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2" grpId="0"/>
      <p:bldP spid="73" grpId="0"/>
      <p:bldP spid="74" grpId="0"/>
      <p:bldP spid="75" grpId="0"/>
      <p:bldP spid="78" grpId="0" animBg="1"/>
      <p:bldP spid="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438150" y="990600"/>
            <a:ext cx="8229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GB" sz="2800" dirty="0"/>
              <a:t>The Beer-Lambert </a:t>
            </a:r>
            <a:r>
              <a:rPr lang="en-GB" sz="2800" dirty="0" smtClean="0"/>
              <a:t>Law (</a:t>
            </a:r>
            <a:r>
              <a:rPr lang="en-GB" sz="2800" dirty="0" smtClean="0">
                <a:latin typeface="Symbol" pitchFamily="18" charset="2"/>
              </a:rPr>
              <a:t>l</a:t>
            </a:r>
            <a:r>
              <a:rPr lang="en-GB" sz="2800" dirty="0" smtClean="0"/>
              <a:t> specific):</a:t>
            </a:r>
            <a:endParaRPr lang="en-GB" sz="2800" dirty="0">
              <a:solidFill>
                <a:srgbClr val="FFFF00"/>
              </a:solidFill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209550" y="2679700"/>
            <a:ext cx="461645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742950" lvl="1" indent="-285750">
              <a:spcAft>
                <a:spcPts val="1000"/>
              </a:spcAft>
            </a:pPr>
            <a:r>
              <a:rPr lang="en-US" dirty="0" smtClean="0"/>
              <a:t>A  =  absorbance (</a:t>
            </a:r>
            <a:r>
              <a:rPr lang="en-US" dirty="0" err="1" smtClean="0"/>
              <a:t>unitless</a:t>
            </a:r>
            <a:r>
              <a:rPr lang="en-US" dirty="0" smtClean="0"/>
              <a:t>, A = </a:t>
            </a:r>
            <a:r>
              <a:rPr lang="en-GB" dirty="0" smtClean="0"/>
              <a:t>log</a:t>
            </a:r>
            <a:r>
              <a:rPr lang="en-GB" baseline="-25000" dirty="0" smtClean="0"/>
              <a:t>10</a:t>
            </a:r>
            <a:r>
              <a:rPr lang="en-GB" dirty="0" smtClean="0"/>
              <a:t> P</a:t>
            </a:r>
            <a:r>
              <a:rPr lang="en-GB" baseline="-25000" dirty="0" smtClean="0"/>
              <a:t>0</a:t>
            </a:r>
            <a:r>
              <a:rPr lang="en-GB" dirty="0" smtClean="0"/>
              <a:t>/P)</a:t>
            </a:r>
            <a:r>
              <a:rPr lang="en-US" dirty="0" smtClean="0"/>
              <a:t> </a:t>
            </a:r>
            <a:endParaRPr lang="en-US" dirty="0"/>
          </a:p>
          <a:p>
            <a:pPr marL="742950" lvl="1" indent="-285750">
              <a:spcAft>
                <a:spcPts val="1000"/>
              </a:spcAft>
            </a:pPr>
            <a:r>
              <a:rPr lang="en-US" b="1" dirty="0">
                <a:latin typeface="Symbol" pitchFamily="18" charset="2"/>
              </a:rPr>
              <a:t>e</a:t>
            </a:r>
            <a:r>
              <a:rPr lang="en-US" dirty="0"/>
              <a:t> </a:t>
            </a:r>
            <a:r>
              <a:rPr lang="en-US" dirty="0" smtClean="0"/>
              <a:t> =  molar </a:t>
            </a:r>
            <a:r>
              <a:rPr lang="en-US" dirty="0" err="1" smtClean="0"/>
              <a:t>absorptivity</a:t>
            </a:r>
            <a:r>
              <a:rPr lang="en-US" dirty="0" smtClean="0"/>
              <a:t> (L mol</a:t>
            </a:r>
            <a:r>
              <a:rPr lang="en-US" baseline="30000" dirty="0" smtClean="0"/>
              <a:t>-1</a:t>
            </a:r>
            <a:r>
              <a:rPr lang="en-US" dirty="0" smtClean="0"/>
              <a:t> cm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baseline="30000" dirty="0"/>
          </a:p>
          <a:p>
            <a:pPr marL="742950" lvl="1" indent="-285750">
              <a:spcAft>
                <a:spcPts val="1000"/>
              </a:spcAft>
            </a:pPr>
            <a:r>
              <a:rPr lang="en-US" dirty="0" smtClean="0">
                <a:latin typeface="Vivaldi" pitchFamily="66" charset="0"/>
              </a:rPr>
              <a:t>l </a:t>
            </a:r>
            <a:r>
              <a:rPr lang="en-US" dirty="0" smtClean="0"/>
              <a:t>  =  path </a:t>
            </a:r>
            <a:r>
              <a:rPr lang="en-US" dirty="0"/>
              <a:t>length of the sample </a:t>
            </a:r>
            <a:r>
              <a:rPr lang="en-US" dirty="0" smtClean="0"/>
              <a:t>(cm)</a:t>
            </a:r>
            <a:endParaRPr lang="en-US" dirty="0"/>
          </a:p>
          <a:p>
            <a:pPr marL="742950" lvl="1" indent="-285750" algn="l" eaLnBrk="1" hangingPunct="1">
              <a:spcAft>
                <a:spcPts val="1000"/>
              </a:spcAft>
            </a:pPr>
            <a:r>
              <a:rPr lang="en-US" dirty="0"/>
              <a:t>c </a:t>
            </a:r>
            <a:r>
              <a:rPr lang="en-US" dirty="0" smtClean="0"/>
              <a:t> =  </a:t>
            </a:r>
            <a:r>
              <a:rPr lang="en-US" dirty="0"/>
              <a:t>concentration </a:t>
            </a:r>
            <a:r>
              <a:rPr lang="en-US" dirty="0" smtClean="0"/>
              <a:t>(mol/L or M)</a:t>
            </a:r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Beer’s Law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253038" y="2557460"/>
            <a:ext cx="2443163" cy="920753"/>
            <a:chOff x="3885" y="696"/>
            <a:chExt cx="1539" cy="580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3888" y="696"/>
              <a:ext cx="624" cy="576"/>
            </a:xfrm>
            <a:prstGeom prst="rightArrow">
              <a:avLst>
                <a:gd name="adj1" fmla="val 50000"/>
                <a:gd name="adj2" fmla="val 27083"/>
              </a:avLst>
            </a:prstGeom>
            <a:solidFill>
              <a:srgbClr val="FF0000">
                <a:alpha val="69804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4944" y="804"/>
              <a:ext cx="480" cy="360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rgbClr val="FF0000">
                <a:alpha val="69804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885" y="830"/>
              <a:ext cx="28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2400" b="1" dirty="0"/>
                <a:t>P</a:t>
              </a:r>
              <a:r>
                <a:rPr lang="en-US" sz="2400" b="1" baseline="-25000" dirty="0"/>
                <a:t>0</a:t>
              </a:r>
            </a:p>
            <a:p>
              <a:pPr algn="l"/>
              <a:endParaRPr lang="en-US" sz="2400" b="1" baseline="-250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32698" y="4812725"/>
            <a:ext cx="2431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cs typeface="Times New Roman" pitchFamily="18" charset="0"/>
              </a:rPr>
              <a:t>Concentration</a:t>
            </a:r>
            <a:endParaRPr lang="en-US" sz="2800" baseline="-25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9" name="Down Arrow 18"/>
          <p:cNvSpPr/>
          <p:nvPr/>
        </p:nvSpPr>
        <p:spPr>
          <a:xfrm rot="10800000">
            <a:off x="3874244" y="4852667"/>
            <a:ext cx="313577" cy="392432"/>
          </a:xfrm>
          <a:prstGeom prst="downArrow">
            <a:avLst>
              <a:gd name="adj1" fmla="val 50000"/>
              <a:gd name="adj2" fmla="val 351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29898" y="4812725"/>
            <a:ext cx="2037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cs typeface="Times New Roman" pitchFamily="18" charset="0"/>
              </a:rPr>
              <a:t>Absorbance</a:t>
            </a:r>
            <a:endParaRPr lang="en-US" sz="2800" baseline="-25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1" name="Down Arrow 20"/>
          <p:cNvSpPr/>
          <p:nvPr/>
        </p:nvSpPr>
        <p:spPr>
          <a:xfrm rot="10800000">
            <a:off x="6566644" y="4865367"/>
            <a:ext cx="313577" cy="392432"/>
          </a:xfrm>
          <a:prstGeom prst="downArrow">
            <a:avLst>
              <a:gd name="adj1" fmla="val 50000"/>
              <a:gd name="adj2" fmla="val 351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30599" y="1566118"/>
            <a:ext cx="22461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Tahoma" pitchFamily="34" charset="0"/>
              </a:rPr>
              <a:t>A = </a:t>
            </a:r>
            <a:r>
              <a:rPr lang="en-US" sz="4000" dirty="0" smtClean="0">
                <a:latin typeface="Symbol" pitchFamily="18" charset="2"/>
              </a:rPr>
              <a:t>e</a:t>
            </a:r>
            <a:r>
              <a:rPr lang="en-US" sz="4000" dirty="0" smtClean="0">
                <a:latin typeface="Tahoma" pitchFamily="34" charset="0"/>
              </a:rPr>
              <a:t> c </a:t>
            </a:r>
            <a:r>
              <a:rPr lang="en-US" sz="4000" b="1" dirty="0" smtClean="0">
                <a:latin typeface="Vivaldi" pitchFamily="66" charset="0"/>
              </a:rPr>
              <a:t>l</a:t>
            </a:r>
            <a:r>
              <a:rPr lang="en-US" sz="4000" dirty="0" smtClean="0">
                <a:latin typeface="Tahoma" pitchFamily="34" charset="0"/>
              </a:rPr>
              <a:t> </a:t>
            </a:r>
            <a:endParaRPr lang="en-US" sz="4000" dirty="0"/>
          </a:p>
        </p:txBody>
      </p:sp>
      <p:sp>
        <p:nvSpPr>
          <p:cNvPr id="23" name="TextBox 22"/>
          <p:cNvSpPr txBox="1"/>
          <p:nvPr/>
        </p:nvSpPr>
        <p:spPr>
          <a:xfrm>
            <a:off x="1632698" y="5485825"/>
            <a:ext cx="2431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cs typeface="Times New Roman" pitchFamily="18" charset="0"/>
              </a:rPr>
              <a:t>Path length</a:t>
            </a:r>
            <a:endParaRPr lang="en-US" sz="2800" baseline="-25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" name="Down Arrow 23"/>
          <p:cNvSpPr/>
          <p:nvPr/>
        </p:nvSpPr>
        <p:spPr>
          <a:xfrm rot="10800000">
            <a:off x="3874244" y="5525767"/>
            <a:ext cx="313577" cy="392432"/>
          </a:xfrm>
          <a:prstGeom prst="downArrow">
            <a:avLst>
              <a:gd name="adj1" fmla="val 50000"/>
              <a:gd name="adj2" fmla="val 351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29898" y="5485825"/>
            <a:ext cx="2037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cs typeface="Times New Roman" pitchFamily="18" charset="0"/>
              </a:rPr>
              <a:t>Absorbance</a:t>
            </a:r>
            <a:endParaRPr lang="en-US" sz="2800" baseline="-25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6" name="Down Arrow 25"/>
          <p:cNvSpPr/>
          <p:nvPr/>
        </p:nvSpPr>
        <p:spPr>
          <a:xfrm rot="10800000">
            <a:off x="6566644" y="5538467"/>
            <a:ext cx="313577" cy="392432"/>
          </a:xfrm>
          <a:prstGeom prst="downArrow">
            <a:avLst>
              <a:gd name="adj1" fmla="val 50000"/>
              <a:gd name="adj2" fmla="val 351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32698" y="6171625"/>
            <a:ext cx="2431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cs typeface="Times New Roman" pitchFamily="18" charset="0"/>
              </a:rPr>
              <a:t>Molar Abs.</a:t>
            </a:r>
            <a:endParaRPr lang="en-US" sz="2800" baseline="-25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8" name="Down Arrow 27"/>
          <p:cNvSpPr/>
          <p:nvPr/>
        </p:nvSpPr>
        <p:spPr>
          <a:xfrm rot="10800000">
            <a:off x="3874244" y="6211567"/>
            <a:ext cx="313577" cy="392432"/>
          </a:xfrm>
          <a:prstGeom prst="downArrow">
            <a:avLst>
              <a:gd name="adj1" fmla="val 50000"/>
              <a:gd name="adj2" fmla="val 351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29898" y="6171625"/>
            <a:ext cx="2037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cs typeface="Times New Roman" pitchFamily="18" charset="0"/>
              </a:rPr>
              <a:t>Absorbance</a:t>
            </a:r>
            <a:endParaRPr lang="en-US" sz="2800" baseline="-25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0" name="Down Arrow 29"/>
          <p:cNvSpPr/>
          <p:nvPr/>
        </p:nvSpPr>
        <p:spPr>
          <a:xfrm rot="10800000">
            <a:off x="6566644" y="6224267"/>
            <a:ext cx="313577" cy="392432"/>
          </a:xfrm>
          <a:prstGeom prst="downArrow">
            <a:avLst>
              <a:gd name="adj1" fmla="val 50000"/>
              <a:gd name="adj2" fmla="val 351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Cube 30"/>
          <p:cNvSpPr/>
          <p:nvPr/>
        </p:nvSpPr>
        <p:spPr>
          <a:xfrm>
            <a:off x="6286502" y="2422652"/>
            <a:ext cx="536473" cy="1348648"/>
          </a:xfrm>
          <a:prstGeom prst="cube">
            <a:avLst>
              <a:gd name="adj" fmla="val 31624"/>
            </a:avLst>
          </a:prstGeom>
          <a:solidFill>
            <a:srgbClr val="FFC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991328" y="1957073"/>
            <a:ext cx="1206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Sample</a:t>
            </a:r>
            <a:endParaRPr lang="en-US" sz="2000" dirty="0"/>
          </a:p>
        </p:txBody>
      </p:sp>
      <p:sp>
        <p:nvSpPr>
          <p:cNvPr id="33" name="Rectangle 32"/>
          <p:cNvSpPr/>
          <p:nvPr/>
        </p:nvSpPr>
        <p:spPr>
          <a:xfrm>
            <a:off x="5109054" y="3344386"/>
            <a:ext cx="1154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(power in)</a:t>
            </a:r>
            <a:endParaRPr lang="en-US" dirty="0"/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6948484" y="2779855"/>
            <a:ext cx="3481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 smtClean="0"/>
              <a:t>P</a:t>
            </a:r>
            <a:endParaRPr lang="en-US" sz="2400" b="1" baseline="-25000" dirty="0"/>
          </a:p>
          <a:p>
            <a:pPr algn="l"/>
            <a:endParaRPr lang="en-US" sz="2400" b="1" baseline="-25000" dirty="0"/>
          </a:p>
        </p:txBody>
      </p:sp>
      <p:sp>
        <p:nvSpPr>
          <p:cNvPr id="35" name="Rectangle 34"/>
          <p:cNvSpPr/>
          <p:nvPr/>
        </p:nvSpPr>
        <p:spPr>
          <a:xfrm>
            <a:off x="6804504" y="3366577"/>
            <a:ext cx="1300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(power out)</a:t>
            </a:r>
            <a:endParaRPr lang="en-US" dirty="0"/>
          </a:p>
        </p:txBody>
      </p:sp>
      <p:sp>
        <p:nvSpPr>
          <p:cNvPr id="36" name="Left Brace 35"/>
          <p:cNvSpPr/>
          <p:nvPr/>
        </p:nvSpPr>
        <p:spPr>
          <a:xfrm rot="16200000">
            <a:off x="6341667" y="3737371"/>
            <a:ext cx="257175" cy="369095"/>
          </a:xfrm>
          <a:prstGeom prst="leftBrace">
            <a:avLst>
              <a:gd name="adj1" fmla="val 2314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098912" y="3968234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Vivaldi" pitchFamily="66" charset="0"/>
              </a:rPr>
              <a:t>l</a:t>
            </a:r>
            <a:r>
              <a:rPr lang="en-US" dirty="0" smtClean="0"/>
              <a:t>  in cm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934948" y="1063702"/>
          <a:ext cx="7068625" cy="4754560"/>
        </p:xfrm>
        <a:graphic>
          <a:graphicData uri="http://schemas.openxmlformats.org/presentationml/2006/ole">
            <p:oleObj spid="_x0000_s534565" name="CS ChemDraw Drawing" r:id="rId4" imgW="5858256" imgH="3941064" progId="ChemDraw.Document.6.0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Term Symbols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63721" y="5167903"/>
            <a:ext cx="7233007" cy="81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92832" y="4323710"/>
            <a:ext cx="7233007" cy="81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80846" y="3458968"/>
            <a:ext cx="7233007" cy="81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12005" y="2655872"/>
            <a:ext cx="7233007" cy="81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7603" name="Object 2"/>
          <p:cNvGraphicFramePr>
            <a:graphicFrameLocks noChangeAspect="1"/>
          </p:cNvGraphicFramePr>
          <p:nvPr/>
        </p:nvGraphicFramePr>
        <p:xfrm>
          <a:off x="946093" y="1077072"/>
          <a:ext cx="7026653" cy="4762976"/>
        </p:xfrm>
        <a:graphic>
          <a:graphicData uri="http://schemas.openxmlformats.org/presentationml/2006/ole">
            <p:oleObj spid="_x0000_s537638" name="CS ChemDraw Drawing" r:id="rId4" imgW="5813588" imgH="3940617" progId="ChemDraw.Document.6.0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Term Symbols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63721" y="5167903"/>
            <a:ext cx="7233007" cy="81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92832" y="4323710"/>
            <a:ext cx="7233007" cy="81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80846" y="3458968"/>
            <a:ext cx="7233007" cy="81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12005" y="2655872"/>
            <a:ext cx="7233007" cy="81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43177" y="5835509"/>
            <a:ext cx="6606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We are only assigning one state at a time!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5642" y="6261548"/>
            <a:ext cx="7019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To assign all the states we turn to a microstate table!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Microstate Table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39738" y="874927"/>
            <a:ext cx="8229600" cy="1960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4625" lvl="0" indent="-17462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</a:t>
            </a:r>
            <a:r>
              <a:rPr kumimoji="0" lang="en-US" alt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microstate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table contains all possible combinations of m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en-US" alt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en-US" alt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174625" lvl="0" indent="-17462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Each </a:t>
            </a:r>
            <a:r>
              <a:rPr kumimoji="0" lang="en-US" alt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microstate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represents a possible electron configuration.</a:t>
            </a:r>
            <a:endParaRPr lang="en-US" altLang="en-US" sz="2000" dirty="0" smtClean="0"/>
          </a:p>
          <a:p>
            <a:pPr marL="174625" lvl="0" indent="-17462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en-US" sz="2000" dirty="0" smtClean="0"/>
              <a:t>It includes both ground and excited states. </a:t>
            </a:r>
          </a:p>
          <a:p>
            <a:pPr marL="174625" lvl="0" indent="-17462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en-US" sz="2000" dirty="0" smtClean="0"/>
              <a:t>Must obey the Pauli Exclusion Principle.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Group 4"/>
          <p:cNvGraphicFramePr>
            <a:graphicFrameLocks noGrp="1"/>
          </p:cNvGraphicFramePr>
          <p:nvPr/>
        </p:nvGraphicFramePr>
        <p:xfrm>
          <a:off x="2740600" y="3149016"/>
          <a:ext cx="3629348" cy="3596640"/>
        </p:xfrm>
        <a:graphic>
          <a:graphicData uri="http://schemas.openxmlformats.org/drawingml/2006/table">
            <a:tbl>
              <a:tblPr/>
              <a:tblGrid>
                <a:gridCol w="907337"/>
                <a:gridCol w="907337"/>
                <a:gridCol w="907337"/>
                <a:gridCol w="907337"/>
              </a:tblGrid>
              <a:tr h="3007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kumimoji="0" lang="en-US" altLang="en-US" sz="18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+1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+2: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9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+1: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b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12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0: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kumimoji="0" lang="en-US" alt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b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b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9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-1: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kumimoji="0" lang="en-US" alt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kumimoji="0" lang="en-US" alt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kumimoji="0" lang="en-US" alt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kumimoji="0" lang="en-US" alt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b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kumimoji="0" lang="en-US" alt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kumimoji="0" lang="en-US" alt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-2: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kumimoji="0" lang="en-US" alt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kumimoji="0" lang="en-US" alt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178121" y="2681554"/>
            <a:ext cx="606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sp>
        <p:nvSpPr>
          <p:cNvPr id="13" name="Rectangle 12"/>
          <p:cNvSpPr/>
          <p:nvPr/>
        </p:nvSpPr>
        <p:spPr>
          <a:xfrm>
            <a:off x="3028047" y="2771722"/>
            <a:ext cx="3032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>
                <a:solidFill>
                  <a:prstClr val="black"/>
                </a:solidFill>
              </a:rPr>
              <a:t>total spin angular momentum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40368" y="4487504"/>
            <a:ext cx="209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 smtClean="0">
                <a:solidFill>
                  <a:prstClr val="black"/>
                </a:solidFill>
              </a:rPr>
              <a:t>total orbital </a:t>
            </a:r>
          </a:p>
          <a:p>
            <a:r>
              <a:rPr lang="en-US" altLang="en-US" dirty="0" smtClean="0">
                <a:solidFill>
                  <a:prstClr val="black"/>
                </a:solidFill>
              </a:rPr>
              <a:t>angular momentum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://i.stack.imgur.com/VGIe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235" y="4110125"/>
            <a:ext cx="5848606" cy="2466163"/>
          </a:xfrm>
          <a:prstGeom prst="rect">
            <a:avLst/>
          </a:prstGeom>
          <a:noFill/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Microstates</a:t>
            </a:r>
          </a:p>
        </p:txBody>
      </p:sp>
      <p:graphicFrame>
        <p:nvGraphicFramePr>
          <p:cNvPr id="11" name="Group 4"/>
          <p:cNvGraphicFramePr>
            <a:graphicFrameLocks noGrp="1"/>
          </p:cNvGraphicFramePr>
          <p:nvPr/>
        </p:nvGraphicFramePr>
        <p:xfrm>
          <a:off x="2808824" y="814244"/>
          <a:ext cx="3491428" cy="2865120"/>
        </p:xfrm>
        <a:graphic>
          <a:graphicData uri="http://schemas.openxmlformats.org/drawingml/2006/table">
            <a:tbl>
              <a:tblPr/>
              <a:tblGrid>
                <a:gridCol w="872857"/>
                <a:gridCol w="872857"/>
                <a:gridCol w="872857"/>
                <a:gridCol w="872857"/>
              </a:tblGrid>
              <a:tr h="2168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kumimoji="0" lang="en-US" altLang="en-US" sz="14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+1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2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+2: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5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+1: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b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21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0: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kumimoji="0" lang="en-US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en-US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b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b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5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-1: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kumimoji="0" lang="en-US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kumimoji="0" lang="en-US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kumimoji="0" lang="en-US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kumimoji="0" lang="en-US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b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kumimoji="0" lang="en-US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kumimoji="0" lang="en-US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2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-2: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kumimoji="0" lang="en-US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kumimoji="0" lang="en-US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Microstate Table Notation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142383" y="791953"/>
            <a:ext cx="2805838" cy="38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altLang="en-US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electron configuration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441204" y="2070549"/>
            <a:ext cx="6207805" cy="181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                 m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	+1       0	    -1 	microstate: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Ground State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___   ___   ___	(1</a:t>
            </a:r>
            <a:r>
              <a:rPr kumimoji="0" lang="en-US" alt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,0</a:t>
            </a:r>
            <a:r>
              <a:rPr kumimoji="0" lang="en-US" alt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altLang="en-US" sz="2000" dirty="0" smtClean="0">
                <a:solidFill>
                  <a:srgbClr val="008000"/>
                </a:solidFill>
              </a:rPr>
              <a:t>Configurations: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___   ___   ___	(0</a:t>
            </a:r>
            <a:r>
              <a:rPr kumimoji="0" lang="en-US" alt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,-1</a:t>
            </a:r>
            <a:r>
              <a:rPr kumimoji="0" lang="en-US" alt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___   ___   ___	(1</a:t>
            </a:r>
            <a:r>
              <a:rPr kumimoji="0" lang="en-US" alt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,-1</a:t>
            </a:r>
            <a:r>
              <a:rPr kumimoji="0" lang="en-US" alt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V="1">
            <a:off x="4464388" y="2594698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5007024" y="2587591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V="1">
            <a:off x="5108624" y="2931540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5598154" y="2938647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5489632" y="3297881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4452842" y="3274432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15" name="Rectangle 14"/>
          <p:cNvSpPr/>
          <p:nvPr/>
        </p:nvSpPr>
        <p:spPr>
          <a:xfrm>
            <a:off x="2566274" y="1174396"/>
            <a:ext cx="3958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en-US" dirty="0" smtClean="0"/>
              <a:t>Two electrons in </a:t>
            </a:r>
            <a:r>
              <a:rPr lang="en-US" altLang="en-US" dirty="0" err="1" smtClean="0"/>
              <a:t>p</a:t>
            </a:r>
            <a:r>
              <a:rPr lang="en-US" altLang="en-US" baseline="-25000" dirty="0" err="1" smtClean="0"/>
              <a:t>x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p</a:t>
            </a:r>
            <a:r>
              <a:rPr lang="en-US" altLang="en-US" baseline="-25000" dirty="0" err="1" smtClean="0"/>
              <a:t>y</a:t>
            </a:r>
            <a:r>
              <a:rPr lang="en-US" altLang="en-US" dirty="0" smtClean="0"/>
              <a:t> and </a:t>
            </a:r>
            <a:r>
              <a:rPr lang="en-US" altLang="en-US" dirty="0" err="1" smtClean="0"/>
              <a:t>p</a:t>
            </a:r>
            <a:r>
              <a:rPr lang="en-US" altLang="en-US" baseline="-25000" dirty="0" err="1" smtClean="0"/>
              <a:t>z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orbitals</a:t>
            </a:r>
            <a:r>
              <a:rPr lang="en-US" altLang="en-US" dirty="0" smtClean="0"/>
              <a:t>.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1433950" y="4225881"/>
            <a:ext cx="6229573" cy="181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                 m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	+1       0	    -1 	microstate: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few Excited State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___   ___   ___	(1</a:t>
            </a:r>
            <a:r>
              <a:rPr kumimoji="0" lang="en-US" alt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,1</a:t>
            </a:r>
            <a:r>
              <a:rPr kumimoji="0" lang="en-US" alt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altLang="en-US" sz="2000" dirty="0" smtClean="0">
                <a:solidFill>
                  <a:srgbClr val="FF0000"/>
                </a:solidFill>
              </a:rPr>
              <a:t>Configurations:</a:t>
            </a:r>
            <a:r>
              <a:rPr lang="en-US" altLang="en-US" sz="2000" dirty="0" smtClean="0"/>
              <a:t>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___   ___   ___	(0</a:t>
            </a:r>
            <a:r>
              <a:rPr kumimoji="0" lang="en-US" alt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,0</a:t>
            </a:r>
            <a:r>
              <a:rPr kumimoji="0" lang="en-US" alt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___   ___   ___	(-1</a:t>
            </a:r>
            <a:r>
              <a:rPr kumimoji="0" lang="en-US" alt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,-1</a:t>
            </a:r>
            <a:r>
              <a:rPr kumimoji="0" lang="en-US" alt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27" name="Line 4"/>
          <p:cNvSpPr>
            <a:spLocks noChangeShapeType="1"/>
          </p:cNvSpPr>
          <p:nvPr/>
        </p:nvSpPr>
        <p:spPr bwMode="auto">
          <a:xfrm flipV="1">
            <a:off x="4393500" y="4774966"/>
            <a:ext cx="0" cy="340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6"/>
          <p:cNvSpPr>
            <a:spLocks noChangeShapeType="1"/>
          </p:cNvSpPr>
          <p:nvPr/>
        </p:nvSpPr>
        <p:spPr bwMode="auto">
          <a:xfrm flipV="1">
            <a:off x="5483434" y="5490208"/>
            <a:ext cx="0" cy="340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Line 11"/>
          <p:cNvSpPr>
            <a:spLocks noChangeShapeType="1"/>
          </p:cNvSpPr>
          <p:nvPr/>
        </p:nvSpPr>
        <p:spPr bwMode="auto">
          <a:xfrm>
            <a:off x="4540258" y="4774966"/>
            <a:ext cx="0" cy="340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Line 12"/>
          <p:cNvSpPr>
            <a:spLocks noChangeShapeType="1"/>
          </p:cNvSpPr>
          <p:nvPr/>
        </p:nvSpPr>
        <p:spPr bwMode="auto">
          <a:xfrm>
            <a:off x="5630191" y="5490208"/>
            <a:ext cx="0" cy="340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 flipV="1">
            <a:off x="4934027" y="5120094"/>
            <a:ext cx="0" cy="340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Line 12"/>
          <p:cNvSpPr>
            <a:spLocks noChangeShapeType="1"/>
          </p:cNvSpPr>
          <p:nvPr/>
        </p:nvSpPr>
        <p:spPr bwMode="auto">
          <a:xfrm>
            <a:off x="5080784" y="5120094"/>
            <a:ext cx="0" cy="340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6676573" y="1741714"/>
            <a:ext cx="740227" cy="812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387772" y="1407869"/>
            <a:ext cx="1393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e</a:t>
            </a:r>
            <a:r>
              <a:rPr lang="en-US" sz="2000" baseline="30000" dirty="0" smtClean="0">
                <a:solidFill>
                  <a:srgbClr val="0000FF"/>
                </a:solidFill>
              </a:rPr>
              <a:t>-</a:t>
            </a:r>
            <a:r>
              <a:rPr lang="en-US" sz="2000" dirty="0" smtClean="0">
                <a:solidFill>
                  <a:srgbClr val="0000FF"/>
                </a:solidFill>
              </a:rPr>
              <a:t> spin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6611260" y="2750457"/>
            <a:ext cx="791026" cy="12337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38572" y="2706897"/>
            <a:ext cx="1393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e</a:t>
            </a:r>
            <a:r>
              <a:rPr lang="en-US" sz="2000" baseline="30000" dirty="0" smtClean="0">
                <a:solidFill>
                  <a:srgbClr val="0000FF"/>
                </a:solidFill>
              </a:rPr>
              <a:t>-</a:t>
            </a:r>
            <a:r>
              <a:rPr lang="en-US" sz="2000" dirty="0" smtClean="0">
                <a:solidFill>
                  <a:srgbClr val="0000FF"/>
                </a:solidFill>
              </a:rPr>
              <a:t> m</a:t>
            </a:r>
            <a:r>
              <a:rPr lang="en-US" sz="2000" baseline="-25000" dirty="0" smtClean="0">
                <a:solidFill>
                  <a:srgbClr val="0000FF"/>
                </a:solidFill>
              </a:rPr>
              <a:t>l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0" grpId="0" animBg="1"/>
      <p:bldP spid="31" grpId="0" animBg="1"/>
      <p:bldP spid="34" grpId="0" animBg="1"/>
      <p:bldP spid="35" grpId="0" animBg="1"/>
      <p:bldP spid="40" grpId="0"/>
      <p:bldP spid="4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005" y="1634271"/>
            <a:ext cx="8714054" cy="232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Microstate Table Notation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1605" y="4071640"/>
            <a:ext cx="8034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 smtClean="0"/>
              <a:t>(1</a:t>
            </a:r>
            <a:r>
              <a:rPr lang="en-US" altLang="en-US" sz="2000" baseline="30000" dirty="0" smtClean="0"/>
              <a:t>+</a:t>
            </a:r>
            <a:r>
              <a:rPr lang="en-US" altLang="en-US" sz="2000" dirty="0" smtClean="0"/>
              <a:t>,1</a:t>
            </a:r>
            <a:r>
              <a:rPr lang="en-US" altLang="en-US" sz="2000" baseline="30000" dirty="0" smtClean="0"/>
              <a:t>-</a:t>
            </a:r>
            <a:r>
              <a:rPr lang="en-US" altLang="en-US" sz="2000" dirty="0" smtClean="0"/>
              <a:t>)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1712349" y="4543342"/>
            <a:ext cx="740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(0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,0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55038" y="4086143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(-1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,-1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706580" y="4544871"/>
            <a:ext cx="77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(1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,0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149266" y="4087667"/>
            <a:ext cx="84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(1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,-1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596529" y="4544855"/>
            <a:ext cx="84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(0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,-1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162617" y="4094922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(1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,0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627108" y="4566626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(1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,-1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142365" y="4086517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(0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,-1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628590" y="4544871"/>
            <a:ext cx="740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(1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,0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100305" y="4087670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(1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,-1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615567" y="4544871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(0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,-1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116309" y="4087671"/>
            <a:ext cx="740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(1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,0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602536" y="4544861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(1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,-1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045222" y="4087661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(0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,-1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243177" y="5382851"/>
            <a:ext cx="660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15 total possible states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Microstate Table</a:t>
            </a:r>
          </a:p>
        </p:txBody>
      </p:sp>
      <p:pic>
        <p:nvPicPr>
          <p:cNvPr id="540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225" y="2888342"/>
            <a:ext cx="4030052" cy="370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47141" y="1291022"/>
            <a:ext cx="8034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 smtClean="0"/>
              <a:t>(1</a:t>
            </a:r>
            <a:r>
              <a:rPr lang="en-US" altLang="en-US" sz="2000" baseline="30000" dirty="0" smtClean="0"/>
              <a:t>+</a:t>
            </a:r>
            <a:r>
              <a:rPr lang="en-US" altLang="en-US" sz="2000" dirty="0" smtClean="0"/>
              <a:t>,1</a:t>
            </a:r>
            <a:r>
              <a:rPr lang="en-US" altLang="en-US" sz="2000" baseline="30000" dirty="0" smtClean="0"/>
              <a:t>-</a:t>
            </a:r>
            <a:r>
              <a:rPr lang="en-US" altLang="en-US" sz="2000" dirty="0" smtClean="0"/>
              <a:t>)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1247885" y="1762724"/>
            <a:ext cx="740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(0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,0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90574" y="1305525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(-1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,-1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42116" y="1764253"/>
            <a:ext cx="77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(1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,0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684802" y="1307049"/>
            <a:ext cx="84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(1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,-1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132065" y="1764237"/>
            <a:ext cx="84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(0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,-1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98153" y="1314304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(1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,0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162644" y="1786008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(1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,-1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677901" y="1305899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(0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,-1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164126" y="1764253"/>
            <a:ext cx="740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(1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,0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635841" y="1307052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(1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,-1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151103" y="1764253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(0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,-1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651845" y="1307053"/>
            <a:ext cx="740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(1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,0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138072" y="1764243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(1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,-1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580758" y="1307043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(0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,-1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257697" y="796335"/>
            <a:ext cx="6606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15 total possible states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76383" y="2568526"/>
            <a:ext cx="3032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>
                <a:solidFill>
                  <a:srgbClr val="0000FF"/>
                </a:solidFill>
              </a:rPr>
              <a:t>total spin angular momentum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3630" y="4821326"/>
            <a:ext cx="209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 smtClean="0">
                <a:solidFill>
                  <a:srgbClr val="0000FF"/>
                </a:solidFill>
              </a:rPr>
              <a:t>total orbital </a:t>
            </a:r>
          </a:p>
          <a:p>
            <a:r>
              <a:rPr lang="en-US" altLang="en-US" dirty="0" smtClean="0">
                <a:solidFill>
                  <a:srgbClr val="0000FF"/>
                </a:solidFill>
              </a:rPr>
              <a:t>angular momentum 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5974" y="1352640"/>
            <a:ext cx="4982822" cy="458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Microstate Table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57697" y="796335"/>
            <a:ext cx="6606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15 total possible states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86762" y="233680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786762" y="296817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786762" y="388370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786762" y="477633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786762" y="542222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380362" y="388370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524699" y="382565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524699" y="295366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524699" y="477520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984870" y="476794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993262" y="388370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993262" y="296862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171386" y="389096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666677" y="6218661"/>
            <a:ext cx="5743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Group Energetically equivalent states.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11212" y="297656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4411212" y="476907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4847771" y="2278743"/>
            <a:ext cx="290286" cy="35705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5974" y="1352640"/>
            <a:ext cx="4982822" cy="458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Microstate Table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57697" y="796335"/>
            <a:ext cx="6606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15 total possible states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86762" y="233680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86762" y="296817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86762" y="388370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86762" y="477633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86762" y="542222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362" y="388370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524699" y="382565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524699" y="295366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524699" y="477520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984870" y="476794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993262" y="388370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993262" y="296862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171386" y="389096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666677" y="6218661"/>
            <a:ext cx="5743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Group Energetically equivalent states.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11212" y="297656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4411212" y="476907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4847771" y="2278743"/>
            <a:ext cx="290286" cy="35705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505200" y="2939142"/>
            <a:ext cx="2895600" cy="220730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5974" y="1352640"/>
            <a:ext cx="4982822" cy="458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Microstate Table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57697" y="796335"/>
            <a:ext cx="6606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15 total possible states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86762" y="233680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86762" y="296817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86762" y="388370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86762" y="477633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86762" y="542222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362" y="388370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24699" y="382565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24699" y="295366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24699" y="477520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84870" y="476794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93262" y="388370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93262" y="296862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71386" y="389096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666677" y="6218661"/>
            <a:ext cx="5743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Group Energetically equivalent states.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11212" y="297656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11212" y="476907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47771" y="2278743"/>
            <a:ext cx="290286" cy="35705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505200" y="2939142"/>
            <a:ext cx="2895600" cy="220730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196115" y="3860800"/>
            <a:ext cx="362857" cy="42091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438150" y="990600"/>
            <a:ext cx="8229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GB" sz="2800" dirty="0"/>
              <a:t>The Beer-Lambert </a:t>
            </a:r>
            <a:r>
              <a:rPr lang="en-GB" sz="2800" dirty="0" smtClean="0"/>
              <a:t>Law (</a:t>
            </a:r>
            <a:r>
              <a:rPr lang="en-GB" sz="2800" dirty="0" smtClean="0">
                <a:latin typeface="Symbol" pitchFamily="18" charset="2"/>
              </a:rPr>
              <a:t>l</a:t>
            </a:r>
            <a:r>
              <a:rPr lang="en-GB" sz="2800" dirty="0" smtClean="0"/>
              <a:t> specific):</a:t>
            </a:r>
            <a:endParaRPr lang="en-GB" sz="2800" dirty="0">
              <a:solidFill>
                <a:srgbClr val="FFFF00"/>
              </a:solidFill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209550" y="2679700"/>
            <a:ext cx="461645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742950" lvl="1" indent="-285750">
              <a:spcAft>
                <a:spcPts val="1000"/>
              </a:spcAft>
            </a:pPr>
            <a:r>
              <a:rPr lang="en-US" dirty="0" smtClean="0"/>
              <a:t>A  =  absorbance (</a:t>
            </a:r>
            <a:r>
              <a:rPr lang="en-US" dirty="0" err="1" smtClean="0"/>
              <a:t>unitless</a:t>
            </a:r>
            <a:r>
              <a:rPr lang="en-US" dirty="0" smtClean="0"/>
              <a:t>, A = </a:t>
            </a:r>
            <a:r>
              <a:rPr lang="en-GB" dirty="0" smtClean="0"/>
              <a:t>log</a:t>
            </a:r>
            <a:r>
              <a:rPr lang="en-GB" baseline="-25000" dirty="0" smtClean="0"/>
              <a:t>10</a:t>
            </a:r>
            <a:r>
              <a:rPr lang="en-GB" dirty="0" smtClean="0"/>
              <a:t> P</a:t>
            </a:r>
            <a:r>
              <a:rPr lang="en-GB" baseline="-25000" dirty="0" smtClean="0"/>
              <a:t>0</a:t>
            </a:r>
            <a:r>
              <a:rPr lang="en-GB" dirty="0" smtClean="0"/>
              <a:t>/P)</a:t>
            </a:r>
            <a:r>
              <a:rPr lang="en-US" dirty="0" smtClean="0"/>
              <a:t> </a:t>
            </a:r>
            <a:endParaRPr lang="en-US" dirty="0"/>
          </a:p>
          <a:p>
            <a:pPr marL="742950" lvl="1" indent="-285750">
              <a:spcAft>
                <a:spcPts val="1000"/>
              </a:spcAft>
            </a:pPr>
            <a:r>
              <a:rPr lang="en-US" b="1" dirty="0">
                <a:latin typeface="Symbol" pitchFamily="18" charset="2"/>
              </a:rPr>
              <a:t>e</a:t>
            </a:r>
            <a:r>
              <a:rPr lang="en-US" dirty="0"/>
              <a:t> </a:t>
            </a:r>
            <a:r>
              <a:rPr lang="en-US" dirty="0" smtClean="0"/>
              <a:t> =  molar </a:t>
            </a:r>
            <a:r>
              <a:rPr lang="en-US" dirty="0" err="1" smtClean="0"/>
              <a:t>absorptivity</a:t>
            </a:r>
            <a:r>
              <a:rPr lang="en-US" dirty="0" smtClean="0"/>
              <a:t> (L mol</a:t>
            </a:r>
            <a:r>
              <a:rPr lang="en-US" baseline="30000" dirty="0" smtClean="0"/>
              <a:t>-1</a:t>
            </a:r>
            <a:r>
              <a:rPr lang="en-US" dirty="0" smtClean="0"/>
              <a:t> cm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baseline="30000" dirty="0"/>
          </a:p>
          <a:p>
            <a:pPr marL="742950" lvl="1" indent="-285750">
              <a:spcAft>
                <a:spcPts val="1000"/>
              </a:spcAft>
            </a:pPr>
            <a:r>
              <a:rPr lang="en-US" dirty="0" smtClean="0">
                <a:latin typeface="Vivaldi" pitchFamily="66" charset="0"/>
              </a:rPr>
              <a:t>l </a:t>
            </a:r>
            <a:r>
              <a:rPr lang="en-US" dirty="0" smtClean="0"/>
              <a:t>  =  path </a:t>
            </a:r>
            <a:r>
              <a:rPr lang="en-US" dirty="0"/>
              <a:t>length of the sample </a:t>
            </a:r>
            <a:r>
              <a:rPr lang="en-US" dirty="0" smtClean="0"/>
              <a:t>(cm)</a:t>
            </a:r>
            <a:endParaRPr lang="en-US" dirty="0"/>
          </a:p>
          <a:p>
            <a:pPr marL="742950" lvl="1" indent="-285750" algn="l" eaLnBrk="1" hangingPunct="1">
              <a:spcAft>
                <a:spcPts val="1000"/>
              </a:spcAft>
            </a:pPr>
            <a:r>
              <a:rPr lang="en-US" dirty="0"/>
              <a:t>c </a:t>
            </a:r>
            <a:r>
              <a:rPr lang="en-US" dirty="0" smtClean="0"/>
              <a:t> =  </a:t>
            </a:r>
            <a:r>
              <a:rPr lang="en-US" dirty="0"/>
              <a:t>concentration </a:t>
            </a:r>
            <a:r>
              <a:rPr lang="en-US" dirty="0" smtClean="0"/>
              <a:t>(mol/L or M)</a:t>
            </a:r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Beer’s Law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253038" y="2557460"/>
            <a:ext cx="2443163" cy="920753"/>
            <a:chOff x="3885" y="696"/>
            <a:chExt cx="1539" cy="580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3888" y="696"/>
              <a:ext cx="624" cy="576"/>
            </a:xfrm>
            <a:prstGeom prst="rightArrow">
              <a:avLst>
                <a:gd name="adj1" fmla="val 50000"/>
                <a:gd name="adj2" fmla="val 27083"/>
              </a:avLst>
            </a:prstGeom>
            <a:solidFill>
              <a:srgbClr val="FF0000">
                <a:alpha val="69804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4944" y="804"/>
              <a:ext cx="480" cy="360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rgbClr val="FF0000">
                <a:alpha val="69804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885" y="830"/>
              <a:ext cx="28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2400" b="1" dirty="0"/>
                <a:t>P</a:t>
              </a:r>
              <a:r>
                <a:rPr lang="en-US" sz="2400" b="1" baseline="-25000" dirty="0"/>
                <a:t>0</a:t>
              </a:r>
            </a:p>
            <a:p>
              <a:pPr algn="l"/>
              <a:endParaRPr lang="en-US" sz="2400" b="1" baseline="-25000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3330599" y="1566118"/>
            <a:ext cx="22461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Tahoma" pitchFamily="34" charset="0"/>
              </a:rPr>
              <a:t>A = </a:t>
            </a:r>
            <a:r>
              <a:rPr lang="en-US" sz="4000" dirty="0" smtClean="0">
                <a:latin typeface="Symbol" pitchFamily="18" charset="2"/>
              </a:rPr>
              <a:t>e</a:t>
            </a:r>
            <a:r>
              <a:rPr lang="en-US" sz="4000" dirty="0" smtClean="0">
                <a:latin typeface="Tahoma" pitchFamily="34" charset="0"/>
              </a:rPr>
              <a:t> c </a:t>
            </a:r>
            <a:r>
              <a:rPr lang="en-US" sz="4000" b="1" dirty="0" smtClean="0">
                <a:latin typeface="Vivaldi" pitchFamily="66" charset="0"/>
              </a:rPr>
              <a:t>l</a:t>
            </a:r>
            <a:r>
              <a:rPr lang="en-US" sz="4000" dirty="0" smtClean="0">
                <a:latin typeface="Tahoma" pitchFamily="34" charset="0"/>
              </a:rPr>
              <a:t> </a:t>
            </a:r>
            <a:endParaRPr lang="en-US" sz="4000" dirty="0"/>
          </a:p>
        </p:txBody>
      </p:sp>
      <p:sp>
        <p:nvSpPr>
          <p:cNvPr id="31" name="Cube 30"/>
          <p:cNvSpPr/>
          <p:nvPr/>
        </p:nvSpPr>
        <p:spPr>
          <a:xfrm>
            <a:off x="6286502" y="2422652"/>
            <a:ext cx="536473" cy="1348648"/>
          </a:xfrm>
          <a:prstGeom prst="cube">
            <a:avLst>
              <a:gd name="adj" fmla="val 31624"/>
            </a:avLst>
          </a:prstGeom>
          <a:solidFill>
            <a:srgbClr val="FFC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991328" y="1957073"/>
            <a:ext cx="1206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Sample</a:t>
            </a:r>
            <a:endParaRPr lang="en-US" sz="2000" dirty="0"/>
          </a:p>
        </p:txBody>
      </p:sp>
      <p:sp>
        <p:nvSpPr>
          <p:cNvPr id="33" name="Rectangle 32"/>
          <p:cNvSpPr/>
          <p:nvPr/>
        </p:nvSpPr>
        <p:spPr>
          <a:xfrm>
            <a:off x="5109054" y="3344386"/>
            <a:ext cx="1154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(power in)</a:t>
            </a:r>
            <a:endParaRPr lang="en-US" dirty="0"/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6948484" y="2779855"/>
            <a:ext cx="3481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 smtClean="0"/>
              <a:t>P</a:t>
            </a:r>
            <a:endParaRPr lang="en-US" sz="2400" b="1" baseline="-25000" dirty="0"/>
          </a:p>
          <a:p>
            <a:pPr algn="l"/>
            <a:endParaRPr lang="en-US" sz="2400" b="1" baseline="-25000" dirty="0"/>
          </a:p>
        </p:txBody>
      </p:sp>
      <p:sp>
        <p:nvSpPr>
          <p:cNvPr id="35" name="Rectangle 34"/>
          <p:cNvSpPr/>
          <p:nvPr/>
        </p:nvSpPr>
        <p:spPr>
          <a:xfrm>
            <a:off x="6804504" y="3366577"/>
            <a:ext cx="1300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(power out)</a:t>
            </a:r>
            <a:endParaRPr lang="en-US" dirty="0"/>
          </a:p>
        </p:txBody>
      </p:sp>
      <p:sp>
        <p:nvSpPr>
          <p:cNvPr id="36" name="Left Brace 35"/>
          <p:cNvSpPr/>
          <p:nvPr/>
        </p:nvSpPr>
        <p:spPr>
          <a:xfrm rot="16200000">
            <a:off x="6341667" y="3737371"/>
            <a:ext cx="257175" cy="369095"/>
          </a:xfrm>
          <a:prstGeom prst="leftBrace">
            <a:avLst>
              <a:gd name="adj1" fmla="val 2314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098912" y="3968234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Vivaldi" pitchFamily="66" charset="0"/>
              </a:rPr>
              <a:t>l</a:t>
            </a:r>
            <a:r>
              <a:rPr lang="en-US" dirty="0" smtClean="0"/>
              <a:t>  in cm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73666" y="4572000"/>
            <a:ext cx="3645934" cy="2133600"/>
            <a:chOff x="3517153" y="3878833"/>
            <a:chExt cx="4491367" cy="3081070"/>
          </a:xfrm>
        </p:grpSpPr>
        <p:pic>
          <p:nvPicPr>
            <p:cNvPr id="39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80711" y="3878833"/>
              <a:ext cx="4004188" cy="2353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6581112" y="6168980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400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70628" y="6173273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300</a:t>
              </a:r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147264" y="617756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200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300182" y="617559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500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411023" y="617559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63414" y="6590572"/>
              <a:ext cx="2790413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Wavelength (nm)</a:t>
              </a:r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 rot="16200000">
              <a:off x="2845339" y="4880762"/>
              <a:ext cx="1798601" cy="454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Symbol" pitchFamily="18" charset="2"/>
                </a:rPr>
                <a:t>e</a:t>
              </a:r>
              <a:endParaRPr lang="en-US" dirty="0">
                <a:latin typeface="Symbol" pitchFamily="18" charset="2"/>
              </a:endParaRPr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 flipH="1">
            <a:off x="3733800" y="5347855"/>
            <a:ext cx="1219200" cy="4433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648200" y="4807803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are we actually 	measuring/observing?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5974" y="1352640"/>
            <a:ext cx="4982822" cy="458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Microstate Table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57697" y="796335"/>
            <a:ext cx="6606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15 total possible states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86762" y="233680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86762" y="296817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86762" y="388370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86762" y="477633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86762" y="542222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362" y="388370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24699" y="382565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24699" y="295366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24699" y="477520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84870" y="476794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93262" y="388370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93262" y="296862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71386" y="389096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X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66677" y="6218661"/>
            <a:ext cx="5743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Group Energetically equivalent states.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11212" y="297656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11212" y="476907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47771" y="2278743"/>
            <a:ext cx="290286" cy="35705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505200" y="2939142"/>
            <a:ext cx="2895600" cy="220730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196115" y="3860800"/>
            <a:ext cx="362857" cy="42091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Term Symbol from Microstate Tables</a:t>
            </a:r>
          </a:p>
        </p:txBody>
      </p:sp>
      <p:pic>
        <p:nvPicPr>
          <p:cNvPr id="5427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206" y="780148"/>
            <a:ext cx="7253263" cy="5330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059136" y="1454150"/>
            <a:ext cx="159657" cy="15793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49750" y="1802493"/>
            <a:ext cx="1517650" cy="87085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51450" y="2159000"/>
            <a:ext cx="190500" cy="190500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19655" y="1221772"/>
            <a:ext cx="984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aseline="30000" dirty="0" smtClean="0"/>
              <a:t>2S+1</a:t>
            </a:r>
            <a:r>
              <a:rPr lang="en-US" sz="3600" dirty="0" smtClean="0"/>
              <a:t>L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788388" y="1834634"/>
            <a:ext cx="1523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 = highest M</a:t>
            </a:r>
            <a:r>
              <a:rPr lang="en-US" baseline="-25000" dirty="0" smtClean="0"/>
              <a:t>s</a:t>
            </a:r>
            <a:endParaRPr lang="en-US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778863" y="2139434"/>
            <a:ext cx="1523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 = highest M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2057880" y="5898547"/>
            <a:ext cx="527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aseline="30000" dirty="0" smtClean="0"/>
              <a:t>1</a:t>
            </a:r>
            <a:r>
              <a:rPr lang="en-US" sz="2800" dirty="0" smtClean="0"/>
              <a:t>D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4541838" y="5898547"/>
            <a:ext cx="492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aseline="30000" dirty="0" smtClean="0"/>
              <a:t>3</a:t>
            </a:r>
            <a:r>
              <a:rPr lang="en-US" sz="2800" dirty="0" smtClean="0"/>
              <a:t>P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7077555" y="5889022"/>
            <a:ext cx="471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aseline="30000" dirty="0" smtClean="0"/>
              <a:t>1</a:t>
            </a:r>
            <a:r>
              <a:rPr lang="en-US" sz="2800" dirty="0" smtClean="0"/>
              <a:t>S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228725" y="633571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 </a:t>
            </a:r>
            <a:r>
              <a:rPr lang="en-US" dirty="0" smtClean="0"/>
              <a:t>equivalent </a:t>
            </a:r>
            <a:r>
              <a:rPr lang="en-US" dirty="0" smtClean="0"/>
              <a:t>states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86175" y="634523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 </a:t>
            </a:r>
            <a:r>
              <a:rPr lang="en-US" dirty="0" smtClean="0"/>
              <a:t>equivalent </a:t>
            </a:r>
            <a:r>
              <a:rPr lang="en-US" dirty="0" smtClean="0"/>
              <a:t>states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238875" y="633571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 state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7038" y="2409825"/>
            <a:ext cx="8229600" cy="1809750"/>
          </a:xfrm>
        </p:spPr>
        <p:txBody>
          <a:bodyPr>
            <a:normAutofit fontScale="92500" lnSpcReduction="10000"/>
          </a:bodyPr>
          <a:lstStyle/>
          <a:p>
            <a:pPr marL="457200" indent="-457200" eaLnBrk="1" hangingPunct="1">
              <a:buFont typeface="Wingdings" pitchFamily="2" charset="2"/>
              <a:buAutoNum type="arabicPeriod"/>
              <a:defRPr/>
            </a:pPr>
            <a:r>
              <a:rPr lang="en-US" altLang="en-US" sz="2400" dirty="0" smtClean="0"/>
              <a:t>For a given electron configuration, the term with the </a:t>
            </a:r>
            <a:r>
              <a:rPr lang="en-US" altLang="en-US" sz="2400" u="sng" dirty="0" smtClean="0"/>
              <a:t>greatest multiplicity</a:t>
            </a:r>
            <a:r>
              <a:rPr lang="en-US" altLang="en-US" sz="2400" dirty="0" smtClean="0"/>
              <a:t> lies lowest in energy.  (</a:t>
            </a:r>
            <a:r>
              <a:rPr lang="en-US" altLang="en-US" sz="2400" dirty="0" err="1" smtClean="0"/>
              <a:t>Hund’s</a:t>
            </a:r>
            <a:r>
              <a:rPr lang="en-US" altLang="en-US" sz="2400" dirty="0" smtClean="0"/>
              <a:t> rule.)</a:t>
            </a:r>
          </a:p>
          <a:p>
            <a:pPr marL="457200" indent="-457200" eaLnBrk="1" hangingPunct="1">
              <a:buFont typeface="Wingdings" pitchFamily="2" charset="2"/>
              <a:buAutoNum type="arabicPeriod"/>
              <a:defRPr/>
            </a:pPr>
            <a:endParaRPr lang="en-US" altLang="en-US" sz="2400" dirty="0" smtClean="0"/>
          </a:p>
          <a:p>
            <a:pPr marL="457200" indent="-457200" eaLnBrk="1" hangingPunct="1">
              <a:buFont typeface="Wingdings" pitchFamily="2" charset="2"/>
              <a:buAutoNum type="arabicPeriod"/>
              <a:defRPr/>
            </a:pPr>
            <a:r>
              <a:rPr lang="en-US" altLang="en-US" sz="2400" dirty="0" smtClean="0"/>
              <a:t>For a term of a given multiplicity, the greater the value of L, the lower the energy.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572134" y="6128941"/>
            <a:ext cx="5924041" cy="718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Note: The rules for predicting the ground state always work, but they may fail in predicting the order of energies for excited states.</a:t>
            </a:r>
            <a:endParaRPr kumimoji="0" lang="en-US" altLang="en-US" sz="1600" b="0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11658" y="1116997"/>
            <a:ext cx="527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aseline="30000" dirty="0" smtClean="0"/>
              <a:t>1</a:t>
            </a:r>
            <a:r>
              <a:rPr lang="en-US" sz="2800" dirty="0" smtClean="0"/>
              <a:t>D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4295616" y="1116997"/>
            <a:ext cx="492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aseline="30000" dirty="0" smtClean="0"/>
              <a:t>3</a:t>
            </a:r>
            <a:r>
              <a:rPr lang="en-US" sz="2800" dirty="0" smtClean="0"/>
              <a:t>P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831333" y="1107472"/>
            <a:ext cx="471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aseline="30000" dirty="0" smtClean="0"/>
              <a:t>1</a:t>
            </a:r>
            <a:r>
              <a:rPr lang="en-US" sz="2800" dirty="0" smtClean="0"/>
              <a:t>S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982503" y="155416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 E equivalent states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39953" y="156368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 E equivalent states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92653" y="155416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 state</a:t>
            </a:r>
            <a:endParaRPr lang="en-US" dirty="0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Relative Energies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99508" y="4358759"/>
            <a:ext cx="11018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 smtClean="0">
                <a:solidFill>
                  <a:srgbClr val="FF0000"/>
                </a:solidFill>
              </a:rPr>
              <a:t>Lowest 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76391" y="4774597"/>
            <a:ext cx="535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/>
              <a:t>3</a:t>
            </a:r>
            <a:r>
              <a:rPr lang="en-US" sz="3200" dirty="0" smtClean="0"/>
              <a:t>P</a:t>
            </a:r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3669298" y="4761855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 smtClean="0">
                <a:solidFill>
                  <a:prstClr val="black"/>
                </a:solidFill>
              </a:rPr>
              <a:t>&lt;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4373233" y="4769178"/>
            <a:ext cx="577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/>
              <a:t>1</a:t>
            </a:r>
            <a:r>
              <a:rPr lang="en-US" sz="3200" dirty="0" smtClean="0"/>
              <a:t>D</a:t>
            </a:r>
            <a:endParaRPr lang="en-US" sz="3200" dirty="0"/>
          </a:p>
        </p:txBody>
      </p:sp>
      <p:sp>
        <p:nvSpPr>
          <p:cNvPr id="20" name="Rectangle 19"/>
          <p:cNvSpPr/>
          <p:nvPr/>
        </p:nvSpPr>
        <p:spPr>
          <a:xfrm>
            <a:off x="5266508" y="4368284"/>
            <a:ext cx="11548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 smtClean="0">
                <a:solidFill>
                  <a:srgbClr val="FF0000"/>
                </a:solidFill>
              </a:rPr>
              <a:t>Highest 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77977" y="4764088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 smtClean="0">
                <a:solidFill>
                  <a:prstClr val="black"/>
                </a:solidFill>
              </a:rPr>
              <a:t>&lt;</a:t>
            </a:r>
            <a:endParaRPr lang="en-US" sz="2400" dirty="0"/>
          </a:p>
        </p:txBody>
      </p:sp>
      <p:sp>
        <p:nvSpPr>
          <p:cNvPr id="22" name="Rectangle 21"/>
          <p:cNvSpPr/>
          <p:nvPr/>
        </p:nvSpPr>
        <p:spPr>
          <a:xfrm>
            <a:off x="5881912" y="4771411"/>
            <a:ext cx="513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/>
              <a:t>1</a:t>
            </a:r>
            <a:r>
              <a:rPr lang="en-US" sz="3200" dirty="0" smtClean="0"/>
              <a:t>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Microstate Table Notation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142383" y="791953"/>
            <a:ext cx="2805838" cy="38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en-US" altLang="en-US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electron configuration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072125" y="1151818"/>
            <a:ext cx="4939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en-US" dirty="0" smtClean="0"/>
              <a:t>Two electrons in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xz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d</a:t>
            </a:r>
            <a:r>
              <a:rPr lang="en-US" altLang="en-US" baseline="-25000" dirty="0" smtClean="0"/>
              <a:t>z2</a:t>
            </a:r>
            <a:r>
              <a:rPr lang="en-US" altLang="en-US" dirty="0" smtClean="0"/>
              <a:t> and d</a:t>
            </a:r>
            <a:r>
              <a:rPr lang="en-US" altLang="en-US" baseline="-25000" dirty="0" smtClean="0"/>
              <a:t>x2-y2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orbitals</a:t>
            </a:r>
            <a:r>
              <a:rPr lang="en-US" altLang="en-US" dirty="0" smtClean="0"/>
              <a:t>.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86408" y="2138285"/>
            <a:ext cx="6969069" cy="2682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                 m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	</a:t>
            </a:r>
            <a:r>
              <a:rPr lang="en-US" altLang="en-US" sz="2000" dirty="0" smtClean="0"/>
              <a:t> +2     +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      0      -1      -2	microstate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___   ___   </a:t>
            </a:r>
            <a:r>
              <a:rPr lang="en-US" altLang="en-US" sz="2000" dirty="0" smtClean="0"/>
              <a:t>___   ___   ___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altLang="en-US" sz="2000" dirty="0" smtClean="0"/>
              <a:t> (2</a:t>
            </a:r>
            <a:r>
              <a:rPr lang="en-US" altLang="en-US" sz="2000" baseline="30000" dirty="0" smtClean="0"/>
              <a:t>+</a:t>
            </a:r>
            <a:r>
              <a:rPr lang="en-US" altLang="en-US" sz="2000" dirty="0" smtClean="0"/>
              <a:t>, 1</a:t>
            </a:r>
            <a:r>
              <a:rPr lang="en-US" altLang="en-US" sz="2000" baseline="30000" dirty="0" smtClean="0"/>
              <a:t>+</a:t>
            </a:r>
            <a:r>
              <a:rPr lang="en-US" altLang="en-US" sz="2000" dirty="0" smtClean="0"/>
              <a:t>)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       			___   ___   ___  </a:t>
            </a:r>
            <a:r>
              <a:rPr lang="en-US" altLang="en-US" sz="2000" dirty="0" smtClean="0"/>
              <a:t> ___   ___	 (1</a:t>
            </a:r>
            <a:r>
              <a:rPr lang="en-US" altLang="en-US" sz="2000" baseline="30000" dirty="0" smtClean="0"/>
              <a:t>+</a:t>
            </a:r>
            <a:r>
              <a:rPr lang="en-US" altLang="en-US" sz="2000" dirty="0" smtClean="0"/>
              <a:t>, 0</a:t>
            </a:r>
            <a:r>
              <a:rPr lang="en-US" altLang="en-US" sz="2000" baseline="30000" dirty="0" smtClean="0"/>
              <a:t>+</a:t>
            </a:r>
            <a:r>
              <a:rPr lang="en-US" altLang="en-US" sz="2000" dirty="0" smtClean="0"/>
              <a:t>)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altLang="en-US" sz="2000" dirty="0" smtClean="0">
                <a:solidFill>
                  <a:srgbClr val="008000"/>
                </a:solidFill>
              </a:rPr>
              <a:t> Configurations: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___   ___   ___</a:t>
            </a:r>
            <a:r>
              <a:rPr lang="en-US" altLang="en-US" sz="2000" dirty="0" smtClean="0"/>
              <a:t>   ___   ___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</a:t>
            </a:r>
            <a:r>
              <a:rPr lang="en-US" altLang="en-US" sz="2000" dirty="0" smtClean="0"/>
              <a:t>(2</a:t>
            </a:r>
            <a:r>
              <a:rPr lang="en-US" altLang="en-US" sz="2000" baseline="30000" dirty="0" smtClean="0"/>
              <a:t>+</a:t>
            </a:r>
            <a:r>
              <a:rPr lang="en-US" altLang="en-US" sz="2000" dirty="0" smtClean="0"/>
              <a:t>, 2</a:t>
            </a:r>
            <a:r>
              <a:rPr lang="en-US" altLang="en-US" sz="2000" baseline="30000" dirty="0" smtClean="0"/>
              <a:t>-</a:t>
            </a:r>
            <a:r>
              <a:rPr lang="en-US" altLang="en-US" sz="2000" dirty="0" smtClean="0"/>
              <a:t>)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en-US" sz="2000" dirty="0" smtClean="0"/>
              <a:t>				___   ___   ___   ___   ___	 (1</a:t>
            </a:r>
            <a:r>
              <a:rPr lang="en-US" altLang="en-US" sz="2000" baseline="30000" dirty="0" smtClean="0"/>
              <a:t>+</a:t>
            </a:r>
            <a:r>
              <a:rPr lang="en-US" altLang="en-US" sz="2000" dirty="0" smtClean="0"/>
              <a:t>, -2</a:t>
            </a:r>
            <a:r>
              <a:rPr lang="en-US" altLang="en-US" sz="2000" baseline="30000" dirty="0" smtClean="0"/>
              <a:t>-</a:t>
            </a:r>
            <a:r>
              <a:rPr lang="en-US" altLang="en-US" sz="2000" dirty="0" smtClean="0"/>
              <a:t>)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en-US" sz="2000" dirty="0" smtClean="0"/>
              <a:t>				___   ___   ___   ___   ___	 (2</a:t>
            </a:r>
            <a:r>
              <a:rPr lang="en-US" altLang="en-US" sz="2000" baseline="30000" dirty="0" smtClean="0"/>
              <a:t>+</a:t>
            </a:r>
            <a:r>
              <a:rPr lang="en-US" altLang="en-US" sz="2000" dirty="0" smtClean="0"/>
              <a:t>, -1</a:t>
            </a:r>
            <a:r>
              <a:rPr lang="en-US" altLang="en-US" sz="2000" baseline="30000" dirty="0" smtClean="0"/>
              <a:t>+</a:t>
            </a:r>
            <a:r>
              <a:rPr lang="en-US" altLang="en-US" sz="2000" dirty="0" smtClean="0"/>
              <a:t>)</a:t>
            </a: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 flipV="1">
            <a:off x="3775724" y="2605989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V="1">
            <a:off x="4313628" y="2980923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V="1">
            <a:off x="3732250" y="3347812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3862073" y="3364089"/>
            <a:ext cx="0" cy="37253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V="1">
            <a:off x="3739834" y="4089861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V="1">
            <a:off x="4307983" y="2602745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V="1">
            <a:off x="4832916" y="2992212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5382367" y="4078572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 flipV="1">
            <a:off x="4276057" y="3717856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>
            <a:off x="5956162" y="3742266"/>
            <a:ext cx="0" cy="37253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428451" y="5994407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45 microstates (M</a:t>
            </a:r>
            <a:r>
              <a:rPr kumimoji="0" lang="en-US" alt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4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-4, and M</a:t>
            </a:r>
            <a:r>
              <a:rPr kumimoji="0" lang="en-US" alt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S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=1, 0 or -1)</a:t>
            </a:r>
            <a:endParaRPr kumimoji="0" lang="en-US" altLang="en-US" sz="3200" b="0" i="0" u="none" strike="noStrike" kern="1200" cap="none" spc="0" normalizeH="0" baseline="3000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33438" y="4526845"/>
            <a:ext cx="2088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etc.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963" y="1908975"/>
            <a:ext cx="7361149" cy="2479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Microstate Table Notation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142383" y="791953"/>
            <a:ext cx="2805838" cy="38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en-US" altLang="en-US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electron configuration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072125" y="1151818"/>
            <a:ext cx="4939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en-US" dirty="0" smtClean="0"/>
              <a:t>Two electrons in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xz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d</a:t>
            </a:r>
            <a:r>
              <a:rPr lang="en-US" altLang="en-US" baseline="-25000" dirty="0" smtClean="0"/>
              <a:t>z2</a:t>
            </a:r>
            <a:r>
              <a:rPr lang="en-US" altLang="en-US" dirty="0" smtClean="0"/>
              <a:t> and d</a:t>
            </a:r>
            <a:r>
              <a:rPr lang="en-US" altLang="en-US" baseline="-25000" dirty="0" smtClean="0"/>
              <a:t>x2-y2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orbitals</a:t>
            </a:r>
            <a:r>
              <a:rPr lang="en-US" altLang="en-US" dirty="0" smtClean="0"/>
              <a:t>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399866" y="3945292"/>
            <a:ext cx="0" cy="64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745147" y="3945292"/>
            <a:ext cx="0" cy="64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428441" y="3716692"/>
            <a:ext cx="0" cy="64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676091" y="3716692"/>
            <a:ext cx="0" cy="64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87947" y="3507142"/>
            <a:ext cx="0" cy="64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040297" y="3502380"/>
            <a:ext cx="0" cy="64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752291" y="3504761"/>
            <a:ext cx="0" cy="64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999942" y="3504761"/>
            <a:ext cx="0" cy="64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949810" y="3285686"/>
            <a:ext cx="0" cy="64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290329" y="3285685"/>
            <a:ext cx="0" cy="64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659423" y="3285685"/>
            <a:ext cx="0" cy="64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997560" y="3285684"/>
            <a:ext cx="0" cy="64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947429" y="3064228"/>
            <a:ext cx="0" cy="64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290329" y="3066610"/>
            <a:ext cx="0" cy="64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659423" y="3064228"/>
            <a:ext cx="0" cy="64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907073" y="3066610"/>
            <a:ext cx="0" cy="64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373673" y="2842772"/>
            <a:ext cx="0" cy="64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616561" y="2626079"/>
            <a:ext cx="0" cy="64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621323" y="2845153"/>
            <a:ext cx="0" cy="64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368911" y="2623698"/>
            <a:ext cx="0" cy="64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266" y="1838327"/>
            <a:ext cx="7460543" cy="256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Microstate Table Notation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142383" y="791953"/>
            <a:ext cx="2805838" cy="38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en-US" altLang="en-US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electron configuration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072125" y="1151818"/>
            <a:ext cx="4939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en-US" dirty="0" smtClean="0"/>
              <a:t>Two electrons in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xz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d</a:t>
            </a:r>
            <a:r>
              <a:rPr lang="en-US" altLang="en-US" baseline="-25000" dirty="0" smtClean="0"/>
              <a:t>z2</a:t>
            </a:r>
            <a:r>
              <a:rPr lang="en-US" altLang="en-US" dirty="0" smtClean="0"/>
              <a:t> and d</a:t>
            </a:r>
            <a:r>
              <a:rPr lang="en-US" altLang="en-US" baseline="-25000" dirty="0" smtClean="0"/>
              <a:t>x2-y2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orbitals</a:t>
            </a:r>
            <a:r>
              <a:rPr lang="en-US" altLang="en-US" dirty="0" smtClean="0"/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91011" y="251339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085365" y="274481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887806" y="295366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085362" y="295930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085366" y="317379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079720" y="340521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882161" y="318507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079717" y="361970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887804" y="340521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650498" y="250774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644852" y="273917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690930" y="294801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644849" y="295365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644853" y="316814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639207" y="339957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685285" y="317943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639204" y="361405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690928" y="339956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644852" y="228761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639206" y="383984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633560" y="404869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238448" y="251339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4232802" y="274481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232799" y="295930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4232803" y="317379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4227157" y="340521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4227154" y="361970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227156" y="384549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5107698" y="275045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5107695" y="296494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5107699" y="317943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5102053" y="341085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5102050" y="362534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5429419" y="318507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7233100" y="253032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227454" y="276175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7029895" y="297059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7227451" y="297623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7227455" y="319072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7221809" y="342214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7024250" y="320201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7221806" y="363663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7029893" y="342214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4723592" y="2335188"/>
            <a:ext cx="290286" cy="20674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2074071" y="383983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7227449" y="384653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266" y="1838327"/>
            <a:ext cx="7460543" cy="256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Microstate Table Notation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142383" y="791953"/>
            <a:ext cx="2805838" cy="38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en-US" altLang="en-US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electron configuration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072125" y="1151818"/>
            <a:ext cx="4939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en-US" dirty="0" smtClean="0"/>
              <a:t>Two electrons in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xz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d</a:t>
            </a:r>
            <a:r>
              <a:rPr lang="en-US" altLang="en-US" baseline="-25000" dirty="0" smtClean="0"/>
              <a:t>z2</a:t>
            </a:r>
            <a:r>
              <a:rPr lang="en-US" altLang="en-US" dirty="0" smtClean="0"/>
              <a:t> and d</a:t>
            </a:r>
            <a:r>
              <a:rPr lang="en-US" altLang="en-US" baseline="-25000" dirty="0" smtClean="0"/>
              <a:t>x2-y2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orbitals</a:t>
            </a:r>
            <a:r>
              <a:rPr lang="en-US" altLang="en-US" dirty="0" smtClean="0"/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91011" y="251339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085365" y="274481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887806" y="295366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085362" y="295930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085366" y="317379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079720" y="340521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882161" y="318507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079717" y="361970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887804" y="340521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650498" y="250774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44852" y="273917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90930" y="294801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644849" y="295365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4853" y="316814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39207" y="339957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85285" y="317943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639204" y="361405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90928" y="339956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644852" y="228761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39206" y="383984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33560" y="404869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238448" y="251339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4232802" y="274481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232799" y="295930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4232803" y="317379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4227157" y="340521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4227154" y="361970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227156" y="384549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5107698" y="275045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5107695" y="296494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5107699" y="317943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5102053" y="341085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5102050" y="362534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5429419" y="318507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7233100" y="253032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227454" y="276175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7029895" y="297059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7227451" y="297623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7227455" y="319072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7221809" y="342214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7024250" y="320201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7221806" y="363663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7029893" y="342214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4723592" y="2335188"/>
            <a:ext cx="290286" cy="20674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074071" y="383983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7227449" y="384653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graphicFrame>
        <p:nvGraphicFramePr>
          <p:cNvPr id="60" name="Group 72"/>
          <p:cNvGraphicFramePr>
            <a:graphicFrameLocks/>
          </p:cNvGraphicFramePr>
          <p:nvPr/>
        </p:nvGraphicFramePr>
        <p:xfrm>
          <a:off x="400428" y="5907686"/>
          <a:ext cx="3014609" cy="792480"/>
        </p:xfrm>
        <a:graphic>
          <a:graphicData uri="http://schemas.openxmlformats.org/drawingml/2006/table">
            <a:tbl>
              <a:tblPr/>
              <a:tblGrid>
                <a:gridCol w="1594869"/>
                <a:gridCol w="208280"/>
                <a:gridCol w="276511"/>
                <a:gridCol w="359596"/>
                <a:gridCol w="308225"/>
                <a:gridCol w="267128"/>
              </a:tblGrid>
              <a:tr h="2083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 =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27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Term Symbol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" name="Rectangle 70"/>
          <p:cNvSpPr/>
          <p:nvPr/>
        </p:nvSpPr>
        <p:spPr>
          <a:xfrm>
            <a:off x="3814285" y="5395487"/>
            <a:ext cx="583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>
                <a:solidFill>
                  <a:srgbClr val="FF0000"/>
                </a:solidFill>
              </a:rPr>
              <a:t>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392189" y="4597151"/>
            <a:ext cx="984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aseline="30000" dirty="0" smtClean="0"/>
              <a:t>2S+1</a:t>
            </a:r>
            <a:r>
              <a:rPr lang="en-US" sz="3600" dirty="0" smtClean="0"/>
              <a:t>L</a:t>
            </a:r>
            <a:endParaRPr lang="en-US" sz="3600" dirty="0"/>
          </a:p>
        </p:txBody>
      </p:sp>
      <p:sp>
        <p:nvSpPr>
          <p:cNvPr id="74" name="Rectangle 73"/>
          <p:cNvSpPr/>
          <p:nvPr/>
        </p:nvSpPr>
        <p:spPr>
          <a:xfrm>
            <a:off x="1160922" y="5210013"/>
            <a:ext cx="1523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 = highest M</a:t>
            </a:r>
            <a:r>
              <a:rPr lang="en-US" baseline="-25000" dirty="0" smtClean="0"/>
              <a:t>s</a:t>
            </a:r>
            <a:endParaRPr lang="en-US" baseline="-25000" dirty="0"/>
          </a:p>
        </p:txBody>
      </p:sp>
      <p:sp>
        <p:nvSpPr>
          <p:cNvPr id="75" name="Rectangle 74"/>
          <p:cNvSpPr/>
          <p:nvPr/>
        </p:nvSpPr>
        <p:spPr>
          <a:xfrm>
            <a:off x="1151397" y="5514813"/>
            <a:ext cx="1523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 = highest M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  <p:sp>
        <p:nvSpPr>
          <p:cNvPr id="76" name="Rectangle 75"/>
          <p:cNvSpPr/>
          <p:nvPr/>
        </p:nvSpPr>
        <p:spPr>
          <a:xfrm>
            <a:off x="1895725" y="2600478"/>
            <a:ext cx="5792008" cy="151996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3" grpId="0"/>
      <p:bldP spid="74" grpId="0"/>
      <p:bldP spid="75" grpId="0"/>
      <p:bldP spid="7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266" y="1838327"/>
            <a:ext cx="7460543" cy="256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Microstate Table Notation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142383" y="791953"/>
            <a:ext cx="2805838" cy="38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en-US" altLang="en-US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electron configuration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072125" y="1151818"/>
            <a:ext cx="4939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en-US" dirty="0" smtClean="0"/>
              <a:t>Two electrons in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xz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d</a:t>
            </a:r>
            <a:r>
              <a:rPr lang="en-US" altLang="en-US" baseline="-25000" dirty="0" smtClean="0"/>
              <a:t>z2</a:t>
            </a:r>
            <a:r>
              <a:rPr lang="en-US" altLang="en-US" dirty="0" smtClean="0"/>
              <a:t> and d</a:t>
            </a:r>
            <a:r>
              <a:rPr lang="en-US" altLang="en-US" baseline="-25000" dirty="0" smtClean="0"/>
              <a:t>x2-y2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orbitals</a:t>
            </a:r>
            <a:r>
              <a:rPr lang="en-US" altLang="en-US" dirty="0" smtClean="0"/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91011" y="251339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85365" y="274481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87806" y="295366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085362" y="295930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85366" y="317379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79720" y="340521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82161" y="318507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079717" y="361970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87804" y="340521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650498" y="250774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44852" y="273917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90930" y="294801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644849" y="295365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4853" y="316814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39207" y="339957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85285" y="317943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639204" y="361405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90928" y="339956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644852" y="228761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39206" y="383984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33560" y="404869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238448" y="251339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32802" y="274481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232799" y="295930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32803" y="317379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27157" y="340521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27154" y="361970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227156" y="384549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107698" y="275045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5107695" y="296494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5107699" y="317943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5102053" y="341085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5102050" y="362534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5429419" y="318507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7233100" y="253032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227454" y="276175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029895" y="297059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7227451" y="297623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227455" y="319072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221809" y="342214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024250" y="320201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7221806" y="363663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029893" y="342214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4723592" y="2335188"/>
            <a:ext cx="290286" cy="20674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074071" y="383983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227449" y="384653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60" name="Group 72"/>
          <p:cNvGraphicFramePr>
            <a:graphicFrameLocks/>
          </p:cNvGraphicFramePr>
          <p:nvPr/>
        </p:nvGraphicFramePr>
        <p:xfrm>
          <a:off x="400428" y="5907686"/>
          <a:ext cx="3014609" cy="792480"/>
        </p:xfrm>
        <a:graphic>
          <a:graphicData uri="http://schemas.openxmlformats.org/drawingml/2006/table">
            <a:tbl>
              <a:tblPr/>
              <a:tblGrid>
                <a:gridCol w="1594869"/>
                <a:gridCol w="208280"/>
                <a:gridCol w="276511"/>
                <a:gridCol w="359596"/>
                <a:gridCol w="308225"/>
                <a:gridCol w="267128"/>
              </a:tblGrid>
              <a:tr h="2083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 =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27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Term Symbol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" name="Rectangle 70"/>
          <p:cNvSpPr/>
          <p:nvPr/>
        </p:nvSpPr>
        <p:spPr>
          <a:xfrm>
            <a:off x="3814285" y="5395487"/>
            <a:ext cx="583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>
                <a:solidFill>
                  <a:srgbClr val="FF0000"/>
                </a:solidFill>
              </a:rPr>
              <a:t>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392189" y="4597151"/>
            <a:ext cx="984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aseline="30000" dirty="0" smtClean="0"/>
              <a:t>2S+1</a:t>
            </a:r>
            <a:r>
              <a:rPr lang="en-US" sz="3600" dirty="0" smtClean="0"/>
              <a:t>L</a:t>
            </a:r>
            <a:endParaRPr lang="en-US" sz="3600" dirty="0"/>
          </a:p>
        </p:txBody>
      </p:sp>
      <p:sp>
        <p:nvSpPr>
          <p:cNvPr id="74" name="Rectangle 73"/>
          <p:cNvSpPr/>
          <p:nvPr/>
        </p:nvSpPr>
        <p:spPr>
          <a:xfrm>
            <a:off x="1160922" y="5210013"/>
            <a:ext cx="1523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 = highest M</a:t>
            </a:r>
            <a:r>
              <a:rPr lang="en-US" baseline="-25000" dirty="0" smtClean="0"/>
              <a:t>s</a:t>
            </a:r>
            <a:endParaRPr lang="en-US" baseline="-25000" dirty="0"/>
          </a:p>
        </p:txBody>
      </p:sp>
      <p:sp>
        <p:nvSpPr>
          <p:cNvPr id="75" name="Rectangle 74"/>
          <p:cNvSpPr/>
          <p:nvPr/>
        </p:nvSpPr>
        <p:spPr>
          <a:xfrm>
            <a:off x="1151397" y="5514813"/>
            <a:ext cx="1523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 = highest M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  <p:sp>
        <p:nvSpPr>
          <p:cNvPr id="76" name="Rectangle 75"/>
          <p:cNvSpPr/>
          <p:nvPr/>
        </p:nvSpPr>
        <p:spPr>
          <a:xfrm>
            <a:off x="1895725" y="2600478"/>
            <a:ext cx="5792008" cy="151996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587580" y="5367263"/>
            <a:ext cx="513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0000FF"/>
                </a:solidFill>
              </a:rPr>
              <a:t>3</a:t>
            </a:r>
            <a:r>
              <a:rPr lang="en-US" sz="3200" dirty="0" smtClean="0">
                <a:solidFill>
                  <a:srgbClr val="0000FF"/>
                </a:solidFill>
              </a:rPr>
              <a:t>F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175147" y="2820611"/>
            <a:ext cx="277386" cy="111921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266" y="1838327"/>
            <a:ext cx="7460543" cy="256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Microstate Table Notation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142383" y="791953"/>
            <a:ext cx="2805838" cy="38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en-US" altLang="en-US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electron configuration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072125" y="1151818"/>
            <a:ext cx="4939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en-US" dirty="0" smtClean="0"/>
              <a:t>Two electrons in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xz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d</a:t>
            </a:r>
            <a:r>
              <a:rPr lang="en-US" altLang="en-US" baseline="-25000" dirty="0" smtClean="0"/>
              <a:t>z2</a:t>
            </a:r>
            <a:r>
              <a:rPr lang="en-US" altLang="en-US" dirty="0" smtClean="0"/>
              <a:t> and d</a:t>
            </a:r>
            <a:r>
              <a:rPr lang="en-US" altLang="en-US" baseline="-25000" dirty="0" smtClean="0"/>
              <a:t>x2-y2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orbitals</a:t>
            </a:r>
            <a:r>
              <a:rPr lang="en-US" altLang="en-US" dirty="0" smtClean="0"/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91011" y="251339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85365" y="274481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87806" y="295366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085362" y="295930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85366" y="317379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79720" y="340521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82161" y="318507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079717" y="361970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87804" y="340521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650498" y="250774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44852" y="273917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90930" y="294801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644849" y="295365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4853" y="316814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39207" y="339957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85285" y="317943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639204" y="361405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90928" y="339956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644852" y="228761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39206" y="383984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33560" y="404869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238448" y="251339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32802" y="274481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232799" y="295930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32803" y="317379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27157" y="340521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27154" y="361970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227156" y="384549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107698" y="275045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X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107695" y="296494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X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107699" y="317943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X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102053" y="341085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X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102050" y="362534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X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429419" y="318507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7233100" y="253032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227454" y="276175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029895" y="297059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7227451" y="297623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227455" y="319072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221809" y="342214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024250" y="320201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7221806" y="363663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029893" y="342214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4723592" y="2335188"/>
            <a:ext cx="290286" cy="20674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074071" y="383983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227449" y="384653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60" name="Group 72"/>
          <p:cNvGraphicFramePr>
            <a:graphicFrameLocks/>
          </p:cNvGraphicFramePr>
          <p:nvPr/>
        </p:nvGraphicFramePr>
        <p:xfrm>
          <a:off x="400428" y="5907686"/>
          <a:ext cx="3014609" cy="792480"/>
        </p:xfrm>
        <a:graphic>
          <a:graphicData uri="http://schemas.openxmlformats.org/drawingml/2006/table">
            <a:tbl>
              <a:tblPr/>
              <a:tblGrid>
                <a:gridCol w="1594869"/>
                <a:gridCol w="208280"/>
                <a:gridCol w="276511"/>
                <a:gridCol w="359596"/>
                <a:gridCol w="308225"/>
                <a:gridCol w="267128"/>
              </a:tblGrid>
              <a:tr h="2083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 =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27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Term Symbol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" name="Rectangle 70"/>
          <p:cNvSpPr/>
          <p:nvPr/>
        </p:nvSpPr>
        <p:spPr>
          <a:xfrm>
            <a:off x="3814285" y="5395487"/>
            <a:ext cx="583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>
                <a:solidFill>
                  <a:srgbClr val="FF0000"/>
                </a:solidFill>
              </a:rPr>
              <a:t>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392189" y="4597151"/>
            <a:ext cx="984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aseline="30000" dirty="0" smtClean="0"/>
              <a:t>2S+1</a:t>
            </a:r>
            <a:r>
              <a:rPr lang="en-US" sz="3600" dirty="0" smtClean="0"/>
              <a:t>L</a:t>
            </a:r>
            <a:endParaRPr lang="en-US" sz="3600" dirty="0"/>
          </a:p>
        </p:txBody>
      </p:sp>
      <p:sp>
        <p:nvSpPr>
          <p:cNvPr id="74" name="Rectangle 73"/>
          <p:cNvSpPr/>
          <p:nvPr/>
        </p:nvSpPr>
        <p:spPr>
          <a:xfrm>
            <a:off x="1160922" y="5210013"/>
            <a:ext cx="1523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 = highest M</a:t>
            </a:r>
            <a:r>
              <a:rPr lang="en-US" baseline="-25000" dirty="0" smtClean="0"/>
              <a:t>s</a:t>
            </a:r>
            <a:endParaRPr lang="en-US" baseline="-25000" dirty="0"/>
          </a:p>
        </p:txBody>
      </p:sp>
      <p:sp>
        <p:nvSpPr>
          <p:cNvPr id="75" name="Rectangle 74"/>
          <p:cNvSpPr/>
          <p:nvPr/>
        </p:nvSpPr>
        <p:spPr>
          <a:xfrm>
            <a:off x="1151397" y="5514813"/>
            <a:ext cx="1523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 = highest M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  <p:sp>
        <p:nvSpPr>
          <p:cNvPr id="76" name="Rectangle 75"/>
          <p:cNvSpPr/>
          <p:nvPr/>
        </p:nvSpPr>
        <p:spPr>
          <a:xfrm>
            <a:off x="1895725" y="2600478"/>
            <a:ext cx="5792008" cy="151996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587580" y="5367263"/>
            <a:ext cx="513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0000FF"/>
                </a:solidFill>
              </a:rPr>
              <a:t>3</a:t>
            </a:r>
            <a:r>
              <a:rPr lang="en-US" sz="3200" dirty="0" smtClean="0">
                <a:solidFill>
                  <a:srgbClr val="0000FF"/>
                </a:solidFill>
              </a:rPr>
              <a:t>F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175147" y="2820611"/>
            <a:ext cx="277386" cy="111921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225402" y="5372907"/>
            <a:ext cx="577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008000"/>
                </a:solidFill>
              </a:rPr>
              <a:t>1</a:t>
            </a:r>
            <a:r>
              <a:rPr lang="en-US" sz="3200" dirty="0" smtClean="0">
                <a:solidFill>
                  <a:srgbClr val="008000"/>
                </a:solidFill>
              </a:rPr>
              <a:t>D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952168" y="3029456"/>
            <a:ext cx="5385609" cy="6733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266" y="1838327"/>
            <a:ext cx="7460543" cy="256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Microstate Table Notation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142383" y="791953"/>
            <a:ext cx="2805838" cy="38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en-US" altLang="en-US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electron configuration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072125" y="1151818"/>
            <a:ext cx="4939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en-US" dirty="0" smtClean="0"/>
              <a:t>Two electrons in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xz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d</a:t>
            </a:r>
            <a:r>
              <a:rPr lang="en-US" altLang="en-US" baseline="-25000" dirty="0" smtClean="0"/>
              <a:t>z2</a:t>
            </a:r>
            <a:r>
              <a:rPr lang="en-US" altLang="en-US" dirty="0" smtClean="0"/>
              <a:t> and d</a:t>
            </a:r>
            <a:r>
              <a:rPr lang="en-US" altLang="en-US" baseline="-25000" dirty="0" smtClean="0"/>
              <a:t>x2-y2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orbitals</a:t>
            </a:r>
            <a:r>
              <a:rPr lang="en-US" altLang="en-US" dirty="0" smtClean="0"/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91011" y="251339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85365" y="274481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87806" y="295366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X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85362" y="295930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85366" y="317379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79720" y="340521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82161" y="318507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X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79717" y="361970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87804" y="340521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X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50498" y="250774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44852" y="273917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90930" y="294801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X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44849" y="295365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4853" y="316814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39207" y="339957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85285" y="317943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X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39204" y="361405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90928" y="339956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X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44852" y="228761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39206" y="383984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33560" y="404869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238448" y="251339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32802" y="274481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232799" y="295930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32803" y="317379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27157" y="340521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27154" y="361970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227156" y="384549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107698" y="275045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X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107695" y="296494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X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107699" y="317943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X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102053" y="341085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X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102050" y="362534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X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429419" y="318507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7233100" y="253032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227454" y="276175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029895" y="297059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X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227451" y="297623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227455" y="319072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221809" y="342214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024250" y="320201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X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221806" y="363663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029893" y="342214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X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723592" y="2335188"/>
            <a:ext cx="290286" cy="20674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074071" y="383983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227449" y="384653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60" name="Group 72"/>
          <p:cNvGraphicFramePr>
            <a:graphicFrameLocks/>
          </p:cNvGraphicFramePr>
          <p:nvPr/>
        </p:nvGraphicFramePr>
        <p:xfrm>
          <a:off x="400428" y="5907686"/>
          <a:ext cx="3014609" cy="792480"/>
        </p:xfrm>
        <a:graphic>
          <a:graphicData uri="http://schemas.openxmlformats.org/drawingml/2006/table">
            <a:tbl>
              <a:tblPr/>
              <a:tblGrid>
                <a:gridCol w="1594869"/>
                <a:gridCol w="208280"/>
                <a:gridCol w="276511"/>
                <a:gridCol w="359596"/>
                <a:gridCol w="308225"/>
                <a:gridCol w="267128"/>
              </a:tblGrid>
              <a:tr h="2083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 =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27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Term Symbol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" name="Rectangle 70"/>
          <p:cNvSpPr/>
          <p:nvPr/>
        </p:nvSpPr>
        <p:spPr>
          <a:xfrm>
            <a:off x="3814285" y="5395487"/>
            <a:ext cx="583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>
                <a:solidFill>
                  <a:srgbClr val="FF0000"/>
                </a:solidFill>
              </a:rPr>
              <a:t>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392189" y="4597151"/>
            <a:ext cx="984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aseline="30000" dirty="0" smtClean="0"/>
              <a:t>2S+1</a:t>
            </a:r>
            <a:r>
              <a:rPr lang="en-US" sz="3600" dirty="0" smtClean="0"/>
              <a:t>L</a:t>
            </a:r>
            <a:endParaRPr lang="en-US" sz="3600" dirty="0"/>
          </a:p>
        </p:txBody>
      </p:sp>
      <p:sp>
        <p:nvSpPr>
          <p:cNvPr id="74" name="Rectangle 73"/>
          <p:cNvSpPr/>
          <p:nvPr/>
        </p:nvSpPr>
        <p:spPr>
          <a:xfrm>
            <a:off x="1160922" y="5210013"/>
            <a:ext cx="1523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 = highest M</a:t>
            </a:r>
            <a:r>
              <a:rPr lang="en-US" baseline="-25000" dirty="0" smtClean="0"/>
              <a:t>s</a:t>
            </a:r>
            <a:endParaRPr lang="en-US" baseline="-25000" dirty="0"/>
          </a:p>
        </p:txBody>
      </p:sp>
      <p:sp>
        <p:nvSpPr>
          <p:cNvPr id="75" name="Rectangle 74"/>
          <p:cNvSpPr/>
          <p:nvPr/>
        </p:nvSpPr>
        <p:spPr>
          <a:xfrm>
            <a:off x="1151397" y="5514813"/>
            <a:ext cx="1523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 = highest M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  <p:sp>
        <p:nvSpPr>
          <p:cNvPr id="76" name="Rectangle 75"/>
          <p:cNvSpPr/>
          <p:nvPr/>
        </p:nvSpPr>
        <p:spPr>
          <a:xfrm>
            <a:off x="1895725" y="2600478"/>
            <a:ext cx="5792008" cy="151996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587580" y="5367263"/>
            <a:ext cx="513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0000FF"/>
                </a:solidFill>
              </a:rPr>
              <a:t>3</a:t>
            </a:r>
            <a:r>
              <a:rPr lang="en-US" sz="3200" dirty="0" smtClean="0">
                <a:solidFill>
                  <a:srgbClr val="0000FF"/>
                </a:solidFill>
              </a:rPr>
              <a:t>F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175147" y="2820611"/>
            <a:ext cx="277386" cy="111921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225402" y="5372907"/>
            <a:ext cx="577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008000"/>
                </a:solidFill>
              </a:rPr>
              <a:t>1</a:t>
            </a:r>
            <a:r>
              <a:rPr lang="en-US" sz="3200" dirty="0" smtClean="0">
                <a:solidFill>
                  <a:srgbClr val="008000"/>
                </a:solidFill>
              </a:rPr>
              <a:t>D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952168" y="3029456"/>
            <a:ext cx="5385609" cy="6733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908381" y="5368881"/>
            <a:ext cx="535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7030A0"/>
                </a:solidFill>
              </a:rPr>
              <a:t>3</a:t>
            </a:r>
            <a:r>
              <a:rPr lang="en-US" sz="3200" dirty="0" smtClean="0">
                <a:solidFill>
                  <a:srgbClr val="7030A0"/>
                </a:solidFill>
              </a:rPr>
              <a:t>P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508169" y="3198788"/>
            <a:ext cx="277386" cy="34592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Electronic Transitions</a:t>
            </a:r>
          </a:p>
        </p:txBody>
      </p:sp>
      <p:graphicFrame>
        <p:nvGraphicFramePr>
          <p:cNvPr id="7" name="Object 11"/>
          <p:cNvGraphicFramePr>
            <a:graphicFrameLocks noChangeAspect="1"/>
          </p:cNvGraphicFramePr>
          <p:nvPr/>
        </p:nvGraphicFramePr>
        <p:xfrm>
          <a:off x="3151600" y="2881807"/>
          <a:ext cx="490168" cy="1683458"/>
        </p:xfrm>
        <a:graphic>
          <a:graphicData uri="http://schemas.openxmlformats.org/presentationml/2006/ole">
            <p:oleObj spid="_x0000_s42056" name="CS ChemDraw Drawing" r:id="rId3" imgW="423298" imgH="1455030" progId="ChemDraw.Document.6.0">
              <p:embed/>
            </p:oleObj>
          </a:graphicData>
        </a:graphic>
      </p:graphicFrame>
      <p:graphicFrame>
        <p:nvGraphicFramePr>
          <p:cNvPr id="9" name="Object 16"/>
          <p:cNvGraphicFramePr>
            <a:graphicFrameLocks noChangeAspect="1"/>
          </p:cNvGraphicFramePr>
          <p:nvPr/>
        </p:nvGraphicFramePr>
        <p:xfrm>
          <a:off x="5384182" y="2884555"/>
          <a:ext cx="488337" cy="1587550"/>
        </p:xfrm>
        <a:graphic>
          <a:graphicData uri="http://schemas.openxmlformats.org/presentationml/2006/ole">
            <p:oleObj spid="_x0000_s42057" name="CS ChemDraw Drawing" r:id="rId4" imgW="423298" imgH="1378620" progId="ChemDraw.Document.6.0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397168" y="4680934"/>
            <a:ext cx="200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Ground </a:t>
            </a:r>
          </a:p>
          <a:p>
            <a:pPr algn="ctr"/>
            <a:r>
              <a:rPr lang="en-US" b="1" dirty="0" smtClean="0"/>
              <a:t>State (S</a:t>
            </a:r>
            <a:r>
              <a:rPr lang="en-US" b="1" baseline="-25000" dirty="0" smtClean="0"/>
              <a:t>0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82271" y="4627147"/>
            <a:ext cx="147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First Excited </a:t>
            </a:r>
          </a:p>
          <a:p>
            <a:pPr algn="ctr"/>
            <a:r>
              <a:rPr lang="en-US" b="1" dirty="0" smtClean="0"/>
              <a:t>State (S</a:t>
            </a:r>
            <a:r>
              <a:rPr lang="en-US" b="1" baseline="-25000" dirty="0" smtClean="0"/>
              <a:t>1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4860" y="720759"/>
            <a:ext cx="8132781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Interaction between an electromagnetic wave and the wave function of a molecule/atom/material.</a:t>
            </a:r>
          </a:p>
          <a:p>
            <a:pPr indent="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Transition between quantized energy states of an atom/molecule/material.</a:t>
            </a:r>
          </a:p>
          <a:p>
            <a:pPr indent="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Exciting an electron from one quantum state to another.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039495" y="3817611"/>
            <a:ext cx="100046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81545" y="3441104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</a:t>
            </a:r>
            <a:r>
              <a:rPr lang="en-US" dirty="0" smtClean="0">
                <a:latin typeface="Symbol" pitchFamily="18" charset="2"/>
              </a:rPr>
              <a:t>n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0765" y="3087543"/>
            <a:ext cx="1113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</a:rPr>
              <a:t>h</a:t>
            </a:r>
            <a:r>
              <a:rPr lang="en-US" sz="2800" dirty="0" err="1" smtClean="0">
                <a:solidFill>
                  <a:srgbClr val="0000FF"/>
                </a:solidFill>
                <a:latin typeface="Symbol" pitchFamily="18" charset="2"/>
              </a:rPr>
              <a:t>n</a:t>
            </a:r>
            <a:endParaRPr lang="en-US" sz="28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17" name="Freeform 97"/>
          <p:cNvSpPr>
            <a:spLocks noChangeAspect="1"/>
          </p:cNvSpPr>
          <p:nvPr/>
        </p:nvSpPr>
        <p:spPr bwMode="auto">
          <a:xfrm rot="1631011" flipH="1">
            <a:off x="1885027" y="3696973"/>
            <a:ext cx="1228388" cy="23134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0000FF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266" y="1838327"/>
            <a:ext cx="7460543" cy="256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Microstate Table Notation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142383" y="791953"/>
            <a:ext cx="2805838" cy="38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en-US" altLang="en-US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electron configuration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072125" y="1151818"/>
            <a:ext cx="4939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en-US" dirty="0" smtClean="0"/>
              <a:t>Two electrons in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xz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d</a:t>
            </a:r>
            <a:r>
              <a:rPr lang="en-US" altLang="en-US" baseline="-25000" dirty="0" smtClean="0"/>
              <a:t>z2</a:t>
            </a:r>
            <a:r>
              <a:rPr lang="en-US" altLang="en-US" dirty="0" smtClean="0"/>
              <a:t> and d</a:t>
            </a:r>
            <a:r>
              <a:rPr lang="en-US" altLang="en-US" baseline="-25000" dirty="0" smtClean="0"/>
              <a:t>x2-y2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orbitals</a:t>
            </a:r>
            <a:r>
              <a:rPr lang="en-US" altLang="en-US" dirty="0" smtClean="0"/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91011" y="251339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85365" y="274481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87806" y="295366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X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85362" y="295930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85366" y="317379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79720" y="340521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82161" y="318507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X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79717" y="361970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87804" y="340521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X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50498" y="250774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44852" y="273917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90930" y="294801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X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44849" y="295365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4853" y="316814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39207" y="339957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85285" y="317943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X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39204" y="361405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90928" y="339956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X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44852" y="228761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39206" y="383984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33560" y="404869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238448" y="251339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32802" y="274481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232799" y="295930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32803" y="317379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27157" y="340521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27154" y="3619701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227156" y="384549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107698" y="275045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X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107695" y="296494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X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107699" y="317943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X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102053" y="341085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X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102050" y="362534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X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429419" y="318507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X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233100" y="253032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227454" y="276175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029895" y="297059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X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227451" y="297623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227455" y="319072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221809" y="342214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024250" y="320201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X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221806" y="3636637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029893" y="342214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X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723592" y="2335188"/>
            <a:ext cx="290286" cy="20674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074071" y="383983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227449" y="384653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60" name="Group 72"/>
          <p:cNvGraphicFramePr>
            <a:graphicFrameLocks/>
          </p:cNvGraphicFramePr>
          <p:nvPr/>
        </p:nvGraphicFramePr>
        <p:xfrm>
          <a:off x="400428" y="5907686"/>
          <a:ext cx="3014609" cy="792480"/>
        </p:xfrm>
        <a:graphic>
          <a:graphicData uri="http://schemas.openxmlformats.org/drawingml/2006/table">
            <a:tbl>
              <a:tblPr/>
              <a:tblGrid>
                <a:gridCol w="1594869"/>
                <a:gridCol w="208280"/>
                <a:gridCol w="276511"/>
                <a:gridCol w="359596"/>
                <a:gridCol w="308225"/>
                <a:gridCol w="267128"/>
              </a:tblGrid>
              <a:tr h="2083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 =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27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Term Symbol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" name="Rectangle 70"/>
          <p:cNvSpPr/>
          <p:nvPr/>
        </p:nvSpPr>
        <p:spPr>
          <a:xfrm>
            <a:off x="3814285" y="5395487"/>
            <a:ext cx="583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>
                <a:solidFill>
                  <a:srgbClr val="FF0000"/>
                </a:solidFill>
              </a:rPr>
              <a:t>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392189" y="4597151"/>
            <a:ext cx="984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aseline="30000" dirty="0" smtClean="0"/>
              <a:t>2S+1</a:t>
            </a:r>
            <a:r>
              <a:rPr lang="en-US" sz="3600" dirty="0" smtClean="0"/>
              <a:t>L</a:t>
            </a:r>
            <a:endParaRPr lang="en-US" sz="3600" dirty="0"/>
          </a:p>
        </p:txBody>
      </p:sp>
      <p:sp>
        <p:nvSpPr>
          <p:cNvPr id="74" name="Rectangle 73"/>
          <p:cNvSpPr/>
          <p:nvPr/>
        </p:nvSpPr>
        <p:spPr>
          <a:xfrm>
            <a:off x="1160922" y="5210013"/>
            <a:ext cx="1523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 = highest M</a:t>
            </a:r>
            <a:r>
              <a:rPr lang="en-US" baseline="-25000" dirty="0" smtClean="0"/>
              <a:t>s</a:t>
            </a:r>
            <a:endParaRPr lang="en-US" baseline="-25000" dirty="0"/>
          </a:p>
        </p:txBody>
      </p:sp>
      <p:sp>
        <p:nvSpPr>
          <p:cNvPr id="75" name="Rectangle 74"/>
          <p:cNvSpPr/>
          <p:nvPr/>
        </p:nvSpPr>
        <p:spPr>
          <a:xfrm>
            <a:off x="1151397" y="5514813"/>
            <a:ext cx="1523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 = highest M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  <p:sp>
        <p:nvSpPr>
          <p:cNvPr id="76" name="Rectangle 75"/>
          <p:cNvSpPr/>
          <p:nvPr/>
        </p:nvSpPr>
        <p:spPr>
          <a:xfrm>
            <a:off x="1895725" y="2600478"/>
            <a:ext cx="5792008" cy="151996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587580" y="5367263"/>
            <a:ext cx="513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0000FF"/>
                </a:solidFill>
              </a:rPr>
              <a:t>3</a:t>
            </a:r>
            <a:r>
              <a:rPr lang="en-US" sz="3200" dirty="0" smtClean="0">
                <a:solidFill>
                  <a:srgbClr val="0000FF"/>
                </a:solidFill>
              </a:rPr>
              <a:t>F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175147" y="2820611"/>
            <a:ext cx="277386" cy="111921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225402" y="5372907"/>
            <a:ext cx="577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008000"/>
                </a:solidFill>
              </a:rPr>
              <a:t>1</a:t>
            </a:r>
            <a:r>
              <a:rPr lang="en-US" sz="3200" dirty="0" smtClean="0">
                <a:solidFill>
                  <a:srgbClr val="008000"/>
                </a:solidFill>
              </a:rPr>
              <a:t>D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952168" y="3029456"/>
            <a:ext cx="5385609" cy="6733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908381" y="5368881"/>
            <a:ext cx="535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7030A0"/>
                </a:solidFill>
              </a:rPr>
              <a:t>3</a:t>
            </a:r>
            <a:r>
              <a:rPr lang="en-US" sz="3200" dirty="0" smtClean="0">
                <a:solidFill>
                  <a:srgbClr val="7030A0"/>
                </a:solidFill>
              </a:rPr>
              <a:t>P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508169" y="3198788"/>
            <a:ext cx="277386" cy="34592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557492" y="5368881"/>
            <a:ext cx="513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FFC000"/>
                </a:solidFill>
              </a:rPr>
              <a:t>1</a:t>
            </a:r>
            <a:r>
              <a:rPr lang="en-US" sz="3200" dirty="0" smtClean="0">
                <a:solidFill>
                  <a:srgbClr val="FFC000"/>
                </a:solidFill>
              </a:rPr>
              <a:t>S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Microstate Table Notation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142383" y="791953"/>
            <a:ext cx="2805838" cy="38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en-US" altLang="en-US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electron configuration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072125" y="1151818"/>
            <a:ext cx="4939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en-US" dirty="0" smtClean="0"/>
              <a:t>Two electrons in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xz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d</a:t>
            </a:r>
            <a:r>
              <a:rPr lang="en-US" altLang="en-US" baseline="-25000" dirty="0" smtClean="0"/>
              <a:t>z2</a:t>
            </a:r>
            <a:r>
              <a:rPr lang="en-US" altLang="en-US" dirty="0" smtClean="0"/>
              <a:t> and d</a:t>
            </a:r>
            <a:r>
              <a:rPr lang="en-US" altLang="en-US" baseline="-25000" dirty="0" smtClean="0"/>
              <a:t>x2-y2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orbitals</a:t>
            </a:r>
            <a:r>
              <a:rPr lang="en-US" altLang="en-US" dirty="0" smtClean="0"/>
              <a:t>.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854720" y="1715309"/>
            <a:ext cx="583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>
                <a:solidFill>
                  <a:srgbClr val="FF0000"/>
                </a:solidFill>
              </a:rPr>
              <a:t>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628015" y="1687085"/>
            <a:ext cx="513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0000FF"/>
                </a:solidFill>
              </a:rPr>
              <a:t>3</a:t>
            </a:r>
            <a:r>
              <a:rPr lang="en-US" sz="3200" dirty="0" smtClean="0">
                <a:solidFill>
                  <a:srgbClr val="0000FF"/>
                </a:solidFill>
              </a:rPr>
              <a:t>F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265837" y="1692729"/>
            <a:ext cx="577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008000"/>
                </a:solidFill>
              </a:rPr>
              <a:t>1</a:t>
            </a:r>
            <a:r>
              <a:rPr lang="en-US" sz="3200" dirty="0" smtClean="0">
                <a:solidFill>
                  <a:srgbClr val="008000"/>
                </a:solidFill>
              </a:rPr>
              <a:t>D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948816" y="1688703"/>
            <a:ext cx="535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7030A0"/>
                </a:solidFill>
              </a:rPr>
              <a:t>3</a:t>
            </a:r>
            <a:r>
              <a:rPr lang="en-US" sz="3200" dirty="0" smtClean="0">
                <a:solidFill>
                  <a:srgbClr val="7030A0"/>
                </a:solidFill>
              </a:rPr>
              <a:t>P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597927" y="1688703"/>
            <a:ext cx="513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FFC000"/>
                </a:solidFill>
              </a:rPr>
              <a:t>1</a:t>
            </a:r>
            <a:r>
              <a:rPr lang="en-US" sz="3200" dirty="0" smtClean="0">
                <a:solidFill>
                  <a:srgbClr val="FFC000"/>
                </a:solidFill>
              </a:rPr>
              <a:t>S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84" name="Rectangle 3"/>
          <p:cNvSpPr txBox="1">
            <a:spLocks noChangeArrowheads="1"/>
          </p:cNvSpPr>
          <p:nvPr/>
        </p:nvSpPr>
        <p:spPr>
          <a:xfrm>
            <a:off x="427038" y="2364669"/>
            <a:ext cx="8229600" cy="1721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a given electron configuration, the term with the </a:t>
            </a:r>
            <a:r>
              <a:rPr kumimoji="0" lang="en-US" alt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greatest multiplicity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lies lowest in energy.  (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Hund’s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rule.)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a term of a given multiplicity, the greater the value of L, the lower the energy.</a:t>
            </a:r>
          </a:p>
        </p:txBody>
      </p:sp>
      <p:sp>
        <p:nvSpPr>
          <p:cNvPr id="85" name="Rectangle 84"/>
          <p:cNvSpPr/>
          <p:nvPr/>
        </p:nvSpPr>
        <p:spPr>
          <a:xfrm>
            <a:off x="1594787" y="3986222"/>
            <a:ext cx="11018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 smtClean="0">
                <a:solidFill>
                  <a:srgbClr val="FF0000"/>
                </a:solidFill>
              </a:rPr>
              <a:t>Lowest 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614539" y="4374153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 smtClean="0">
                <a:solidFill>
                  <a:prstClr val="black"/>
                </a:solidFill>
              </a:rPr>
              <a:t>&lt;</a:t>
            </a:r>
            <a:endParaRPr lang="en-US" sz="2400" dirty="0"/>
          </a:p>
        </p:txBody>
      </p:sp>
      <p:sp>
        <p:nvSpPr>
          <p:cNvPr id="87" name="Rectangle 86"/>
          <p:cNvSpPr/>
          <p:nvPr/>
        </p:nvSpPr>
        <p:spPr>
          <a:xfrm>
            <a:off x="5864825" y="3995747"/>
            <a:ext cx="11548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 smtClean="0">
                <a:solidFill>
                  <a:srgbClr val="FF0000"/>
                </a:solidFill>
              </a:rPr>
              <a:t>Highest 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737704" y="4374153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 smtClean="0">
                <a:solidFill>
                  <a:prstClr val="black"/>
                </a:solidFill>
              </a:rPr>
              <a:t>&lt;</a:t>
            </a:r>
            <a:endParaRPr lang="en-US" sz="2400" dirty="0"/>
          </a:p>
        </p:txBody>
      </p:sp>
      <p:sp>
        <p:nvSpPr>
          <p:cNvPr id="89" name="Rectangle 88"/>
          <p:cNvSpPr/>
          <p:nvPr/>
        </p:nvSpPr>
        <p:spPr>
          <a:xfrm>
            <a:off x="2491295" y="4385442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 smtClean="0">
                <a:solidFill>
                  <a:prstClr val="black"/>
                </a:solidFill>
              </a:rPr>
              <a:t>&lt;</a:t>
            </a:r>
            <a:endParaRPr lang="en-US" sz="2400" dirty="0"/>
          </a:p>
        </p:txBody>
      </p:sp>
      <p:sp>
        <p:nvSpPr>
          <p:cNvPr id="90" name="Rectangle 89"/>
          <p:cNvSpPr/>
          <p:nvPr/>
        </p:nvSpPr>
        <p:spPr>
          <a:xfrm>
            <a:off x="1850008" y="4408020"/>
            <a:ext cx="513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0000FF"/>
                </a:solidFill>
              </a:rPr>
              <a:t>3</a:t>
            </a:r>
            <a:r>
              <a:rPr lang="en-US" sz="3200" dirty="0" smtClean="0">
                <a:solidFill>
                  <a:srgbClr val="0000FF"/>
                </a:solidFill>
              </a:rPr>
              <a:t>F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2945031" y="4396731"/>
            <a:ext cx="535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7030A0"/>
                </a:solidFill>
              </a:rPr>
              <a:t>3</a:t>
            </a:r>
            <a:r>
              <a:rPr lang="en-US" sz="3200" dirty="0" smtClean="0">
                <a:solidFill>
                  <a:srgbClr val="7030A0"/>
                </a:solidFill>
              </a:rPr>
              <a:t>P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045691" y="4375280"/>
            <a:ext cx="583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>
                <a:solidFill>
                  <a:srgbClr val="FF0000"/>
                </a:solidFill>
              </a:rPr>
              <a:t>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129437" y="4374153"/>
            <a:ext cx="577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008000"/>
                </a:solidFill>
              </a:rPr>
              <a:t>1</a:t>
            </a:r>
            <a:r>
              <a:rPr lang="en-US" sz="3200" dirty="0" smtClean="0">
                <a:solidFill>
                  <a:srgbClr val="008000"/>
                </a:solidFill>
              </a:rPr>
              <a:t>D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5770637" y="4374153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 smtClean="0">
                <a:solidFill>
                  <a:prstClr val="black"/>
                </a:solidFill>
              </a:rPr>
              <a:t>&lt;</a:t>
            </a:r>
            <a:endParaRPr lang="en-US" sz="2400" dirty="0"/>
          </a:p>
        </p:txBody>
      </p:sp>
      <p:sp>
        <p:nvSpPr>
          <p:cNvPr id="95" name="Rectangle 94"/>
          <p:cNvSpPr/>
          <p:nvPr/>
        </p:nvSpPr>
        <p:spPr>
          <a:xfrm>
            <a:off x="6134149" y="4374153"/>
            <a:ext cx="513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FFC000"/>
                </a:solidFill>
              </a:rPr>
              <a:t>1</a:t>
            </a:r>
            <a:r>
              <a:rPr lang="en-US" sz="3200" dirty="0" smtClean="0">
                <a:solidFill>
                  <a:srgbClr val="FFC000"/>
                </a:solidFill>
              </a:rPr>
              <a:t>S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96" name="Rectangle 3"/>
          <p:cNvSpPr txBox="1">
            <a:spLocks noChangeArrowheads="1"/>
          </p:cNvSpPr>
          <p:nvPr/>
        </p:nvSpPr>
        <p:spPr>
          <a:xfrm>
            <a:off x="1572134" y="5101642"/>
            <a:ext cx="5924041" cy="718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Note: The rules for predicting the ground state always work, but they may fail in predicting the order of energies for excited states.</a:t>
            </a:r>
            <a:endParaRPr kumimoji="0" lang="en-US" altLang="en-US" sz="1600" b="0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1803633" y="5771879"/>
            <a:ext cx="11018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 smtClean="0">
                <a:solidFill>
                  <a:srgbClr val="FF0000"/>
                </a:solidFill>
              </a:rPr>
              <a:t>Lowest 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4929707" y="6159810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 smtClean="0">
                <a:solidFill>
                  <a:prstClr val="black"/>
                </a:solidFill>
              </a:rPr>
              <a:t>&lt;</a:t>
            </a:r>
            <a:endParaRPr lang="en-US" sz="2400" dirty="0"/>
          </a:p>
        </p:txBody>
      </p:sp>
      <p:sp>
        <p:nvSpPr>
          <p:cNvPr id="101" name="Rectangle 100"/>
          <p:cNvSpPr/>
          <p:nvPr/>
        </p:nvSpPr>
        <p:spPr>
          <a:xfrm>
            <a:off x="6073671" y="5781404"/>
            <a:ext cx="11548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 smtClean="0">
                <a:solidFill>
                  <a:srgbClr val="FF0000"/>
                </a:solidFill>
              </a:rPr>
              <a:t>Highest 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052872" y="6159810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 smtClean="0">
                <a:solidFill>
                  <a:prstClr val="black"/>
                </a:solidFill>
              </a:rPr>
              <a:t>&lt;</a:t>
            </a:r>
            <a:endParaRPr lang="en-US" sz="2400" dirty="0"/>
          </a:p>
        </p:txBody>
      </p:sp>
      <p:sp>
        <p:nvSpPr>
          <p:cNvPr id="103" name="Rectangle 102"/>
          <p:cNvSpPr/>
          <p:nvPr/>
        </p:nvSpPr>
        <p:spPr>
          <a:xfrm>
            <a:off x="2700141" y="6171099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 smtClean="0">
                <a:solidFill>
                  <a:prstClr val="black"/>
                </a:solidFill>
              </a:rPr>
              <a:t>&lt;</a:t>
            </a:r>
            <a:endParaRPr lang="en-US" sz="2400" dirty="0"/>
          </a:p>
        </p:txBody>
      </p:sp>
      <p:sp>
        <p:nvSpPr>
          <p:cNvPr id="104" name="Rectangle 103"/>
          <p:cNvSpPr/>
          <p:nvPr/>
        </p:nvSpPr>
        <p:spPr>
          <a:xfrm>
            <a:off x="2058854" y="6193677"/>
            <a:ext cx="513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0000FF"/>
                </a:solidFill>
              </a:rPr>
              <a:t>3</a:t>
            </a:r>
            <a:r>
              <a:rPr lang="en-US" sz="3200" dirty="0" smtClean="0">
                <a:solidFill>
                  <a:srgbClr val="0000FF"/>
                </a:solidFill>
              </a:rPr>
              <a:t>F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260199" y="6182388"/>
            <a:ext cx="535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7030A0"/>
                </a:solidFill>
              </a:rPr>
              <a:t>3</a:t>
            </a:r>
            <a:r>
              <a:rPr lang="en-US" sz="3200" dirty="0" smtClean="0">
                <a:solidFill>
                  <a:srgbClr val="7030A0"/>
                </a:solidFill>
              </a:rPr>
              <a:t>P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5360859" y="6160937"/>
            <a:ext cx="583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>
                <a:solidFill>
                  <a:srgbClr val="FF0000"/>
                </a:solidFill>
              </a:rPr>
              <a:t>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3057905" y="6159810"/>
            <a:ext cx="577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008000"/>
                </a:solidFill>
              </a:rPr>
              <a:t>1</a:t>
            </a:r>
            <a:r>
              <a:rPr lang="en-US" sz="3200" dirty="0" smtClean="0">
                <a:solidFill>
                  <a:srgbClr val="008000"/>
                </a:solidFill>
              </a:rPr>
              <a:t>D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3699105" y="6159810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 smtClean="0">
                <a:solidFill>
                  <a:prstClr val="black"/>
                </a:solidFill>
              </a:rPr>
              <a:t>&lt;</a:t>
            </a:r>
            <a:endParaRPr lang="en-US" sz="2400" dirty="0"/>
          </a:p>
        </p:txBody>
      </p:sp>
      <p:sp>
        <p:nvSpPr>
          <p:cNvPr id="109" name="Rectangle 108"/>
          <p:cNvSpPr/>
          <p:nvPr/>
        </p:nvSpPr>
        <p:spPr>
          <a:xfrm>
            <a:off x="6512330" y="6159810"/>
            <a:ext cx="513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rgbClr val="FFC000"/>
                </a:solidFill>
              </a:rPr>
              <a:t>1</a:t>
            </a:r>
            <a:r>
              <a:rPr lang="en-US" sz="3200" dirty="0" smtClean="0">
                <a:solidFill>
                  <a:srgbClr val="FFC000"/>
                </a:solidFill>
              </a:rPr>
              <a:t>S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316089" y="6288983"/>
            <a:ext cx="1184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Real Order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farm3.staticflickr.com/2648/3843693686_0d0b1d893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8285" y="1616362"/>
            <a:ext cx="3821601" cy="5095468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Microstate Table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151619" y="791953"/>
            <a:ext cx="2805838" cy="38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en-US" altLang="en-US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electron configuration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933585" y="1151818"/>
            <a:ext cx="5261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en-US" dirty="0" smtClean="0"/>
              <a:t>Three electrons in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xz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d</a:t>
            </a:r>
            <a:r>
              <a:rPr lang="en-US" altLang="en-US" baseline="-25000" dirty="0" smtClean="0"/>
              <a:t>z2</a:t>
            </a:r>
            <a:r>
              <a:rPr lang="en-US" altLang="en-US" dirty="0" smtClean="0"/>
              <a:t> and d</a:t>
            </a:r>
            <a:r>
              <a:rPr lang="en-US" altLang="en-US" baseline="-25000" dirty="0" smtClean="0"/>
              <a:t>x2-y2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orbitals</a:t>
            </a:r>
            <a:r>
              <a:rPr lang="en-US" altLang="en-US" dirty="0" smtClean="0"/>
              <a:t>.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-2087604" y="2572804"/>
            <a:ext cx="6969069" cy="2682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                      m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	</a:t>
            </a:r>
            <a:r>
              <a:rPr lang="en-US" altLang="en-US" sz="2000" dirty="0" smtClean="0"/>
              <a:t> +2     +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      0      -1      -2	microstate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___   ___   </a:t>
            </a:r>
            <a:r>
              <a:rPr lang="en-US" altLang="en-US" sz="2000" dirty="0" smtClean="0"/>
              <a:t>___   ___   ___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(2</a:t>
            </a:r>
            <a:r>
              <a:rPr kumimoji="0" lang="en-US" alt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,2</a:t>
            </a:r>
            <a:r>
              <a:rPr kumimoji="0" lang="en-US" alt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,1</a:t>
            </a:r>
            <a:r>
              <a:rPr kumimoji="0" lang="en-US" alt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V="1">
            <a:off x="892381" y="3040508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1001077" y="3076766"/>
            <a:ext cx="0" cy="36623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V="1">
            <a:off x="1440076" y="3035882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432041" y="2211355"/>
            <a:ext cx="1931437" cy="92373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0962" y="1473729"/>
            <a:ext cx="2054530" cy="384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Microstate Table Notation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142383" y="1096756"/>
            <a:ext cx="2805838" cy="38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en-US" altLang="en-US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electron configuration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-827919" y="2330198"/>
            <a:ext cx="6969069" cy="2682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                 m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	</a:t>
            </a:r>
            <a:r>
              <a:rPr lang="en-US" altLang="en-US" sz="2000" dirty="0" smtClean="0"/>
              <a:t> +2     +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      0      -1      -2	microstate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___   ___   </a:t>
            </a:r>
            <a:r>
              <a:rPr lang="en-US" altLang="en-US" sz="2000" dirty="0" smtClean="0"/>
              <a:t>___   ___   ___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(2</a:t>
            </a:r>
            <a:r>
              <a:rPr kumimoji="0" lang="en-US" alt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       			___   ___   ___  </a:t>
            </a:r>
            <a:r>
              <a:rPr lang="en-US" altLang="en-US" sz="2000" dirty="0" smtClean="0"/>
              <a:t> ___   ___	 (1</a:t>
            </a:r>
            <a:r>
              <a:rPr lang="en-US" altLang="en-US" sz="2000" baseline="30000" dirty="0" smtClean="0"/>
              <a:t>+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altLang="en-US" sz="2000" dirty="0" smtClean="0">
                <a:solidFill>
                  <a:srgbClr val="008000"/>
                </a:solidFill>
              </a:rPr>
              <a:t> Configurations: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___   ___   ___</a:t>
            </a:r>
            <a:r>
              <a:rPr lang="en-US" altLang="en-US" sz="2000" dirty="0" smtClean="0"/>
              <a:t>   ___   ___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(0</a:t>
            </a:r>
            <a:r>
              <a:rPr kumimoji="0" lang="en-US" alt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en-US" sz="2000" dirty="0" smtClean="0"/>
              <a:t>				___   ___   ___   ___   ___	 (-1</a:t>
            </a:r>
            <a:r>
              <a:rPr lang="en-US" altLang="en-US" sz="2000" baseline="30000" dirty="0" smtClean="0"/>
              <a:t>+</a:t>
            </a:r>
            <a:r>
              <a:rPr lang="en-US" altLang="en-US" sz="2000" dirty="0" smtClean="0"/>
              <a:t>)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en-US" sz="2000" dirty="0" smtClean="0"/>
              <a:t>				___   ___   ___   ___   ___	 (-2</a:t>
            </a:r>
            <a:r>
              <a:rPr lang="en-US" altLang="en-US" sz="2000" baseline="30000" dirty="0" smtClean="0"/>
              <a:t>+</a:t>
            </a:r>
            <a:r>
              <a:rPr lang="en-US" altLang="en-US" sz="2000" dirty="0" smtClean="0"/>
              <a:t>)</a:t>
            </a: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V="1">
            <a:off x="2161397" y="2797902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2699301" y="3172836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15" name="Rectangle 14"/>
          <p:cNvSpPr/>
          <p:nvPr/>
        </p:nvSpPr>
        <p:spPr>
          <a:xfrm>
            <a:off x="2072125" y="1479199"/>
            <a:ext cx="4939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en-US" dirty="0" smtClean="0"/>
              <a:t>Two electrons in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xz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d</a:t>
            </a:r>
            <a:r>
              <a:rPr lang="en-US" altLang="en-US" baseline="-25000" dirty="0" smtClean="0"/>
              <a:t>z2</a:t>
            </a:r>
            <a:r>
              <a:rPr lang="en-US" altLang="en-US" dirty="0" smtClean="0"/>
              <a:t> and d</a:t>
            </a:r>
            <a:r>
              <a:rPr lang="en-US" altLang="en-US" baseline="-25000" dirty="0" smtClean="0"/>
              <a:t>x2-y2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orbitals</a:t>
            </a:r>
            <a:r>
              <a:rPr lang="en-US" altLang="en-US" dirty="0" smtClean="0"/>
              <a:t>.</a:t>
            </a:r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 flipV="1">
            <a:off x="3212945" y="3539725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24" name="Line 9"/>
          <p:cNvSpPr>
            <a:spLocks noChangeShapeType="1"/>
          </p:cNvSpPr>
          <p:nvPr/>
        </p:nvSpPr>
        <p:spPr bwMode="auto">
          <a:xfrm flipV="1">
            <a:off x="3783034" y="3929192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V="1">
            <a:off x="4338129" y="4296082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/>
          </a:p>
        </p:txBody>
      </p:sp>
      <p:sp>
        <p:nvSpPr>
          <p:cNvPr id="29" name="Rectangle 28"/>
          <p:cNvSpPr/>
          <p:nvPr/>
        </p:nvSpPr>
        <p:spPr>
          <a:xfrm>
            <a:off x="7676241" y="2268374"/>
            <a:ext cx="519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(2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681885" y="2791556"/>
            <a:ext cx="519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(1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7687530" y="3576134"/>
            <a:ext cx="519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(0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7681886" y="4328761"/>
            <a:ext cx="519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(0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7698821" y="4876272"/>
            <a:ext cx="519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(0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)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207834" y="5251904"/>
            <a:ext cx="984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aseline="30000" dirty="0" smtClean="0"/>
              <a:t>2S+1</a:t>
            </a:r>
            <a:r>
              <a:rPr lang="en-US" sz="3600" dirty="0" smtClean="0"/>
              <a:t>L</a:t>
            </a:r>
            <a:endParaRPr lang="en-US" sz="3600" dirty="0"/>
          </a:p>
        </p:txBody>
      </p:sp>
      <p:sp>
        <p:nvSpPr>
          <p:cNvPr id="42" name="Rectangle 41"/>
          <p:cNvSpPr/>
          <p:nvPr/>
        </p:nvSpPr>
        <p:spPr>
          <a:xfrm>
            <a:off x="4976567" y="5864766"/>
            <a:ext cx="1523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 = highest M</a:t>
            </a:r>
            <a:r>
              <a:rPr lang="en-US" baseline="-25000" dirty="0" smtClean="0"/>
              <a:t>s</a:t>
            </a:r>
            <a:endParaRPr lang="en-US" baseline="-25000" dirty="0"/>
          </a:p>
        </p:txBody>
      </p:sp>
      <p:sp>
        <p:nvSpPr>
          <p:cNvPr id="44" name="Rectangle 43"/>
          <p:cNvSpPr/>
          <p:nvPr/>
        </p:nvSpPr>
        <p:spPr>
          <a:xfrm>
            <a:off x="4967042" y="6169566"/>
            <a:ext cx="1523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 = highest M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  <p:sp>
        <p:nvSpPr>
          <p:cNvPr id="45" name="Rectangle 44"/>
          <p:cNvSpPr/>
          <p:nvPr/>
        </p:nvSpPr>
        <p:spPr>
          <a:xfrm>
            <a:off x="7636724" y="5463219"/>
            <a:ext cx="577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/>
              <a:t>2</a:t>
            </a:r>
            <a:r>
              <a:rPr lang="en-US" sz="3200" dirty="0" smtClean="0"/>
              <a:t>D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/>
      <p:bldP spid="36" grpId="0"/>
      <p:bldP spid="38" grpId="0"/>
      <p:bldP spid="39" grpId="0"/>
      <p:bldP spid="42" grpId="0"/>
      <p:bldP spid="44" grpId="0"/>
      <p:bldP spid="4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err="1" smtClean="0">
                <a:solidFill>
                  <a:schemeClr val="tx2"/>
                </a:solidFill>
              </a:rPr>
              <a:t>Ligand</a:t>
            </a:r>
            <a:r>
              <a:rPr lang="en-US" sz="3200" b="1" u="sng" dirty="0" smtClean="0">
                <a:solidFill>
                  <a:schemeClr val="tx2"/>
                </a:solidFill>
              </a:rPr>
              <a:t> Field Dependence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5937" y="4220927"/>
            <a:ext cx="1963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Degenerate</a:t>
            </a:r>
          </a:p>
          <a:p>
            <a:pPr algn="ctr"/>
            <a:r>
              <a:rPr lang="en-US" b="1" dirty="0" smtClean="0"/>
              <a:t>symmetric field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61393" y="4482695"/>
            <a:ext cx="196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Real molecules</a:t>
            </a:r>
            <a:endParaRPr lang="en-US" b="1" dirty="0"/>
          </a:p>
        </p:txBody>
      </p:sp>
      <p:pic>
        <p:nvPicPr>
          <p:cNvPr id="544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6963" y="1201737"/>
            <a:ext cx="324802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237069" y="1585133"/>
            <a:ext cx="2459687" cy="1914421"/>
            <a:chOff x="293514" y="1743179"/>
            <a:chExt cx="2459687" cy="1914421"/>
          </a:xfrm>
        </p:grpSpPr>
        <p:sp>
          <p:nvSpPr>
            <p:cNvPr id="11" name="Rectangle 3"/>
            <p:cNvSpPr txBox="1">
              <a:spLocks noChangeArrowheads="1"/>
            </p:cNvSpPr>
            <p:nvPr/>
          </p:nvSpPr>
          <p:spPr>
            <a:xfrm>
              <a:off x="293514" y="1743179"/>
              <a:ext cx="2459687" cy="191442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lvl="0" indent="-342900">
                <a:spcBef>
                  <a:spcPct val="20000"/>
                </a:spcBef>
                <a:defRPr/>
              </a:pPr>
              <a:r>
                <a:rPr kumimoji="0" lang="en-US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	</a:t>
              </a:r>
            </a:p>
            <a:p>
              <a:pPr marL="342900" lvl="0" indent="-342900">
                <a:spcBef>
                  <a:spcPct val="20000"/>
                </a:spcBef>
                <a:defRPr/>
              </a:pPr>
              <a:r>
                <a:rPr kumimoji="0" lang="en-US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___   ___   </a:t>
              </a:r>
              <a:r>
                <a:rPr lang="en-US" altLang="en-US" sz="1600" dirty="0" smtClean="0"/>
                <a:t>___   ___   ___</a:t>
              </a:r>
              <a:endPara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lvl="0" indent="-342900">
                <a:spcBef>
                  <a:spcPct val="20000"/>
                </a:spcBef>
                <a:defRPr/>
              </a:pPr>
              <a:r>
                <a:rPr kumimoji="0" lang="en-US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___   ___   ___  </a:t>
              </a:r>
              <a:r>
                <a:rPr lang="en-US" altLang="en-US" sz="1600" dirty="0" smtClean="0"/>
                <a:t> ___   ___</a:t>
              </a:r>
              <a:endPara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lvl="0" indent="-342900">
                <a:spcBef>
                  <a:spcPct val="20000"/>
                </a:spcBef>
                <a:defRPr/>
              </a:pPr>
              <a:r>
                <a:rPr kumimoji="0" lang="en-US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___   ___   ___</a:t>
              </a:r>
              <a:r>
                <a:rPr lang="en-US" altLang="en-US" sz="1600" dirty="0" smtClean="0"/>
                <a:t>   ___   ___</a:t>
              </a:r>
              <a:endPara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indent="-342900">
                <a:spcBef>
                  <a:spcPct val="20000"/>
                </a:spcBef>
                <a:defRPr/>
              </a:pPr>
              <a:r>
                <a:rPr lang="en-US" altLang="en-US" sz="1600" dirty="0" smtClean="0"/>
                <a:t>___   ___   ___   ___   ___</a:t>
              </a:r>
            </a:p>
            <a:p>
              <a:pPr marL="342900" indent="-342900">
                <a:spcBef>
                  <a:spcPct val="20000"/>
                </a:spcBef>
                <a:defRPr/>
              </a:pPr>
              <a:r>
                <a:rPr lang="en-US" altLang="en-US" sz="1600" dirty="0" smtClean="0"/>
                <a:t>___   ___   ___   ___   ___</a:t>
              </a:r>
            </a:p>
          </p:txBody>
        </p:sp>
        <p:sp>
          <p:nvSpPr>
            <p:cNvPr id="12" name="Line 4"/>
            <p:cNvSpPr>
              <a:spLocks noChangeShapeType="1"/>
            </p:cNvSpPr>
            <p:nvPr/>
          </p:nvSpPr>
          <p:spPr bwMode="auto">
            <a:xfrm flipV="1">
              <a:off x="518341" y="2086705"/>
              <a:ext cx="0" cy="3517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V="1">
              <a:off x="977222" y="2416484"/>
              <a:ext cx="0" cy="3517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1389267" y="2693061"/>
              <a:ext cx="0" cy="3517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 flipV="1">
              <a:off x="1846466" y="2980928"/>
              <a:ext cx="0" cy="3517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 flipV="1">
              <a:off x="2288673" y="3280085"/>
              <a:ext cx="0" cy="3517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2579301" y="2471662"/>
            <a:ext cx="577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/>
              <a:t>2</a:t>
            </a:r>
            <a:r>
              <a:rPr lang="en-US" sz="3200" dirty="0" smtClean="0"/>
              <a:t>D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29700" y="4870061"/>
            <a:ext cx="2938072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 lvl="1" algn="ctr">
              <a:lnSpc>
                <a:spcPct val="90000"/>
              </a:lnSpc>
            </a:pPr>
            <a:r>
              <a:rPr lang="en-US" dirty="0" smtClean="0"/>
              <a:t>Absence of </a:t>
            </a:r>
            <a:r>
              <a:rPr lang="en-US" dirty="0" err="1" smtClean="0"/>
              <a:t>ligand</a:t>
            </a:r>
            <a:r>
              <a:rPr lang="en-US" dirty="0" smtClean="0"/>
              <a:t> field.</a:t>
            </a:r>
          </a:p>
          <a:p>
            <a:pPr marL="4763" lvl="1" algn="ctr">
              <a:lnSpc>
                <a:spcPct val="90000"/>
              </a:lnSpc>
            </a:pPr>
            <a:r>
              <a:rPr lang="en-US" dirty="0" smtClean="0"/>
              <a:t>Free-ion term.  </a:t>
            </a:r>
          </a:p>
          <a:p>
            <a:pPr marL="4763" lvl="1" algn="ctr">
              <a:lnSpc>
                <a:spcPct val="90000"/>
              </a:lnSpc>
            </a:pPr>
            <a:r>
              <a:rPr lang="en-US" dirty="0" smtClean="0"/>
              <a:t>All d </a:t>
            </a:r>
            <a:r>
              <a:rPr lang="en-US" dirty="0" err="1" smtClean="0"/>
              <a:t>orbitals</a:t>
            </a:r>
            <a:r>
              <a:rPr lang="en-US" dirty="0" smtClean="0"/>
              <a:t> are E equal.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74044" y="1212335"/>
            <a:ext cx="2496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xz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</a:t>
            </a:r>
            <a:r>
              <a:rPr lang="en-US" altLang="en-US" baseline="-25000" dirty="0" err="1" smtClean="0"/>
              <a:t>xy</a:t>
            </a:r>
            <a:r>
              <a:rPr lang="en-US" altLang="en-US" dirty="0" smtClean="0"/>
              <a:t>, d</a:t>
            </a:r>
            <a:r>
              <a:rPr lang="en-US" altLang="en-US" baseline="-25000" dirty="0" smtClean="0"/>
              <a:t>z2</a:t>
            </a:r>
            <a:r>
              <a:rPr lang="en-US" altLang="en-US" dirty="0" smtClean="0"/>
              <a:t> and d</a:t>
            </a:r>
            <a:r>
              <a:rPr lang="en-US" altLang="en-US" baseline="-25000" dirty="0" smtClean="0"/>
              <a:t>x2-y2</a:t>
            </a:r>
            <a:r>
              <a:rPr lang="en-US" altLang="en-US" dirty="0" smtClean="0"/>
              <a:t> 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601140" y="4212656"/>
            <a:ext cx="1963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Infinite </a:t>
            </a:r>
          </a:p>
          <a:p>
            <a:pPr algn="ctr"/>
            <a:r>
              <a:rPr lang="en-US" b="1" dirty="0" smtClean="0"/>
              <a:t>O</a:t>
            </a:r>
            <a:r>
              <a:rPr lang="en-US" b="1" baseline="-25000" dirty="0" smtClean="0"/>
              <a:t>h</a:t>
            </a:r>
            <a:r>
              <a:rPr lang="en-US" b="1" dirty="0" smtClean="0"/>
              <a:t> field</a:t>
            </a:r>
            <a:endParaRPr lang="en-US" b="1" dirty="0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6135514" y="3419582"/>
            <a:ext cx="1382886" cy="7234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___   ___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___   ___   ___</a:t>
            </a:r>
          </a:p>
        </p:txBody>
      </p:sp>
      <p:sp>
        <p:nvSpPr>
          <p:cNvPr id="31" name="Line 4"/>
          <p:cNvSpPr>
            <a:spLocks noChangeShapeType="1"/>
          </p:cNvSpPr>
          <p:nvPr/>
        </p:nvSpPr>
        <p:spPr bwMode="auto">
          <a:xfrm flipV="1">
            <a:off x="6371630" y="3751817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200"/>
          </a:p>
        </p:txBody>
      </p:sp>
      <p:sp>
        <p:nvSpPr>
          <p:cNvPr id="36" name="Rectangle 35"/>
          <p:cNvSpPr/>
          <p:nvPr/>
        </p:nvSpPr>
        <p:spPr>
          <a:xfrm>
            <a:off x="6104327" y="4841838"/>
            <a:ext cx="2938072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 lvl="1" algn="ctr">
              <a:lnSpc>
                <a:spcPct val="90000"/>
              </a:lnSpc>
            </a:pPr>
            <a:r>
              <a:rPr lang="en-US" dirty="0" smtClean="0"/>
              <a:t>Strong </a:t>
            </a:r>
            <a:r>
              <a:rPr lang="en-US" dirty="0" err="1" smtClean="0"/>
              <a:t>ligand</a:t>
            </a:r>
            <a:r>
              <a:rPr lang="en-US" dirty="0" smtClean="0"/>
              <a:t> field.</a:t>
            </a:r>
          </a:p>
          <a:p>
            <a:pPr marL="4763" lvl="1" algn="ctr">
              <a:lnSpc>
                <a:spcPct val="90000"/>
              </a:lnSpc>
            </a:pPr>
            <a:r>
              <a:rPr lang="en-US" dirty="0" err="1" smtClean="0"/>
              <a:t>Coord</a:t>
            </a:r>
            <a:r>
              <a:rPr lang="en-US" dirty="0" smtClean="0"/>
              <a:t> Complex.  </a:t>
            </a:r>
          </a:p>
          <a:p>
            <a:pPr marL="4763" lvl="1" algn="ctr">
              <a:lnSpc>
                <a:spcPct val="90000"/>
              </a:lnSpc>
            </a:pPr>
            <a:r>
              <a:rPr lang="en-US" dirty="0" smtClean="0"/>
              <a:t>d </a:t>
            </a:r>
            <a:r>
              <a:rPr lang="en-US" dirty="0" err="1" smtClean="0"/>
              <a:t>orbitals</a:t>
            </a:r>
            <a:r>
              <a:rPr lang="en-US" dirty="0" smtClean="0"/>
              <a:t> not degenerate</a:t>
            </a:r>
          </a:p>
          <a:p>
            <a:pPr marL="4763" lvl="1" algn="ctr">
              <a:lnSpc>
                <a:spcPct val="90000"/>
              </a:lnSpc>
            </a:pPr>
            <a:r>
              <a:rPr lang="en-US" dirty="0" smtClean="0"/>
              <a:t>d</a:t>
            </a:r>
            <a:r>
              <a:rPr lang="en-US" baseline="-25000" dirty="0" smtClean="0"/>
              <a:t>z2</a:t>
            </a:r>
            <a:r>
              <a:rPr lang="en-US" dirty="0" smtClean="0"/>
              <a:t> and d</a:t>
            </a:r>
            <a:r>
              <a:rPr lang="en-US" baseline="-25000" dirty="0" smtClean="0"/>
              <a:t>x2-y2</a:t>
            </a:r>
            <a:r>
              <a:rPr lang="en-US" dirty="0" smtClean="0"/>
              <a:t> higher E</a:t>
            </a:r>
          </a:p>
          <a:p>
            <a:pPr marL="4763" lvl="1" algn="ctr">
              <a:lnSpc>
                <a:spcPct val="90000"/>
              </a:lnSpc>
            </a:pPr>
            <a:r>
              <a:rPr lang="en-US" dirty="0" err="1" smtClean="0"/>
              <a:t>d</a:t>
            </a:r>
            <a:r>
              <a:rPr lang="en-US" baseline="-25000" dirty="0" err="1" smtClean="0"/>
              <a:t>xy</a:t>
            </a:r>
            <a:r>
              <a:rPr lang="en-US" dirty="0" smtClean="0"/>
              <a:t>,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xz</a:t>
            </a:r>
            <a:r>
              <a:rPr lang="en-US" baseline="-25000" dirty="0" smtClean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yz</a:t>
            </a:r>
            <a:r>
              <a:rPr lang="en-US" dirty="0" smtClean="0"/>
              <a:t> lower E</a:t>
            </a:r>
          </a:p>
          <a:p>
            <a:pPr marL="4763" lvl="1"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>
          <a:xfrm>
            <a:off x="7614358" y="3425226"/>
            <a:ext cx="1394176" cy="7234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___   ___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___   ___   ___</a:t>
            </a:r>
          </a:p>
        </p:txBody>
      </p:sp>
      <p:sp>
        <p:nvSpPr>
          <p:cNvPr id="38" name="Line 4"/>
          <p:cNvSpPr>
            <a:spLocks noChangeShapeType="1"/>
          </p:cNvSpPr>
          <p:nvPr/>
        </p:nvSpPr>
        <p:spPr bwMode="auto">
          <a:xfrm flipV="1">
            <a:off x="8268162" y="3768750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200"/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>
          <a:xfrm>
            <a:off x="6863646" y="2651937"/>
            <a:ext cx="1388532" cy="7234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___   ___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___   ___   ___</a:t>
            </a:r>
          </a:p>
        </p:txBody>
      </p:sp>
      <p:sp>
        <p:nvSpPr>
          <p:cNvPr id="40" name="Line 4"/>
          <p:cNvSpPr>
            <a:spLocks noChangeShapeType="1"/>
          </p:cNvSpPr>
          <p:nvPr/>
        </p:nvSpPr>
        <p:spPr bwMode="auto">
          <a:xfrm flipV="1">
            <a:off x="7946433" y="2995461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200"/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6158090" y="1156160"/>
            <a:ext cx="1382886" cy="7234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___   ___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___   ___   ___</a:t>
            </a:r>
          </a:p>
        </p:txBody>
      </p:sp>
      <p:sp>
        <p:nvSpPr>
          <p:cNvPr id="42" name="Line 4"/>
          <p:cNvSpPr>
            <a:spLocks noChangeShapeType="1"/>
          </p:cNvSpPr>
          <p:nvPr/>
        </p:nvSpPr>
        <p:spPr bwMode="auto">
          <a:xfrm flipV="1">
            <a:off x="6563539" y="1217462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200"/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>
          <a:xfrm>
            <a:off x="7636934" y="1161804"/>
            <a:ext cx="1394176" cy="7234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___   ___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___   ___   ___</a:t>
            </a:r>
          </a:p>
        </p:txBody>
      </p:sp>
      <p:sp>
        <p:nvSpPr>
          <p:cNvPr id="44" name="Line 4"/>
          <p:cNvSpPr>
            <a:spLocks noChangeShapeType="1"/>
          </p:cNvSpPr>
          <p:nvPr/>
        </p:nvSpPr>
        <p:spPr bwMode="auto">
          <a:xfrm flipV="1">
            <a:off x="8516516" y="1200528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200"/>
          </a:p>
        </p:txBody>
      </p:sp>
      <p:sp>
        <p:nvSpPr>
          <p:cNvPr id="45" name="Rectangle 44"/>
          <p:cNvSpPr/>
          <p:nvPr/>
        </p:nvSpPr>
        <p:spPr>
          <a:xfrm>
            <a:off x="3531463" y="4861205"/>
            <a:ext cx="2081083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763" lvl="1" algn="ctr">
              <a:lnSpc>
                <a:spcPct val="90000"/>
              </a:lnSpc>
            </a:pPr>
            <a:r>
              <a:rPr lang="en-US" dirty="0" smtClean="0"/>
              <a:t>Correlation Diagram</a:t>
            </a:r>
          </a:p>
          <a:p>
            <a:pPr marL="4763" lvl="1" algn="ctr">
              <a:lnSpc>
                <a:spcPct val="90000"/>
              </a:lnSpc>
            </a:pPr>
            <a:r>
              <a:rPr lang="en-US" dirty="0" err="1" smtClean="0"/>
              <a:t>Orgel</a:t>
            </a:r>
            <a:r>
              <a:rPr lang="en-US" dirty="0" smtClean="0"/>
              <a:t> Diagram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547556" y="2686755"/>
            <a:ext cx="372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g</a:t>
            </a:r>
            <a:endParaRPr lang="en-US" baseline="-25000" dirty="0"/>
          </a:p>
        </p:txBody>
      </p:sp>
      <p:sp>
        <p:nvSpPr>
          <p:cNvPr id="47" name="TextBox 46"/>
          <p:cNvSpPr txBox="1"/>
          <p:nvPr/>
        </p:nvSpPr>
        <p:spPr>
          <a:xfrm>
            <a:off x="6485467" y="2963333"/>
            <a:ext cx="445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2g</a:t>
            </a:r>
            <a:endParaRPr lang="en-US" baseline="-25000" dirty="0"/>
          </a:p>
        </p:txBody>
      </p:sp>
      <p:sp>
        <p:nvSpPr>
          <p:cNvPr id="32" name="Rectangle 31"/>
          <p:cNvSpPr/>
          <p:nvPr/>
        </p:nvSpPr>
        <p:spPr>
          <a:xfrm>
            <a:off x="370791" y="844034"/>
            <a:ext cx="20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One d electron (d</a:t>
            </a:r>
            <a:r>
              <a:rPr lang="en-US" baseline="30000" dirty="0" smtClean="0"/>
              <a:t>1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8" grpId="0"/>
      <p:bldP spid="30" grpId="0" animBg="1"/>
      <p:bldP spid="31" grpId="0" animBg="1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347" y="2138415"/>
            <a:ext cx="3896841" cy="339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Correlation Diagram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1" y="767834"/>
            <a:ext cx="302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d</a:t>
            </a:r>
            <a:r>
              <a:rPr lang="en-US" sz="2400" baseline="30000" dirty="0" smtClean="0"/>
              <a:t>1 </a:t>
            </a:r>
            <a:r>
              <a:rPr lang="en-US" sz="2400" dirty="0" smtClean="0"/>
              <a:t>Term symbols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2061424" y="1196019"/>
            <a:ext cx="478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30000" dirty="0" smtClean="0"/>
              <a:t>2</a:t>
            </a:r>
            <a:r>
              <a:rPr lang="en-US" sz="2400" dirty="0" smtClean="0"/>
              <a:t>D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773575" y="118240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solidFill>
                  <a:prstClr val="black"/>
                </a:solidFill>
              </a:rPr>
              <a:t>=</a:t>
            </a:r>
            <a:endParaRPr lang="en-US" sz="2400" dirty="0">
              <a:solidFill>
                <a:prstClr val="black"/>
              </a:solidFill>
            </a:endParaRPr>
          </a:p>
        </p:txBody>
      </p:sp>
      <p:graphicFrame>
        <p:nvGraphicFramePr>
          <p:cNvPr id="545794" name="Object 9"/>
          <p:cNvGraphicFramePr>
            <a:graphicFrameLocks noChangeAspect="1"/>
          </p:cNvGraphicFramePr>
          <p:nvPr/>
        </p:nvGraphicFramePr>
        <p:xfrm>
          <a:off x="4654551" y="1651000"/>
          <a:ext cx="4092096" cy="4838700"/>
        </p:xfrm>
        <a:graphic>
          <a:graphicData uri="http://schemas.openxmlformats.org/presentationml/2006/ole">
            <p:oleObj spid="_x0000_s545830" name="Image" r:id="rId4" imgW="2706515" imgH="3200406" progId="">
              <p:embed/>
            </p:oleObj>
          </a:graphicData>
        </a:graphic>
      </p:graphicFrame>
      <p:sp>
        <p:nvSpPr>
          <p:cNvPr id="11" name="Rectangle 10"/>
          <p:cNvSpPr/>
          <p:nvPr/>
        </p:nvSpPr>
        <p:spPr>
          <a:xfrm>
            <a:off x="5334001" y="755134"/>
            <a:ext cx="302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d</a:t>
            </a:r>
            <a:r>
              <a:rPr lang="en-US" sz="2400" baseline="30000" dirty="0" smtClean="0"/>
              <a:t>2 </a:t>
            </a:r>
            <a:r>
              <a:rPr lang="en-US" sz="2400" dirty="0" smtClean="0"/>
              <a:t>Term symbols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5727700" y="1138238"/>
            <a:ext cx="2259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prstClr val="black"/>
                </a:solidFill>
              </a:rPr>
              <a:t>= 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F, 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D, 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P, 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G, 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52400" y="1466123"/>
            <a:ext cx="3862388" cy="1581877"/>
          </a:xfrm>
          <a:ln>
            <a:noFill/>
          </a:ln>
        </p:spPr>
        <p:txBody>
          <a:bodyPr>
            <a:normAutofit fontScale="85000" lnSpcReduction="20000"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altLang="en-US" sz="2000" dirty="0" smtClean="0">
                <a:solidFill>
                  <a:srgbClr val="FF0000"/>
                </a:solidFill>
              </a:rPr>
              <a:t>	</a:t>
            </a:r>
            <a:r>
              <a:rPr lang="en-US" altLang="en-US" sz="2000" u="sng" dirty="0" smtClean="0">
                <a:solidFill>
                  <a:srgbClr val="FF0000"/>
                </a:solidFill>
              </a:rPr>
              <a:t>Term</a:t>
            </a:r>
            <a:r>
              <a:rPr lang="en-US" altLang="en-US" sz="2000" dirty="0" smtClean="0">
                <a:solidFill>
                  <a:srgbClr val="FF0000"/>
                </a:solidFill>
              </a:rPr>
              <a:t>	 </a:t>
            </a:r>
            <a:r>
              <a:rPr lang="en-US" altLang="en-US" sz="2000" u="sng" dirty="0" smtClean="0">
                <a:solidFill>
                  <a:srgbClr val="FF0000"/>
                </a:solidFill>
              </a:rPr>
              <a:t># of States</a:t>
            </a:r>
            <a:r>
              <a:rPr lang="en-US" altLang="en-US" sz="2000" dirty="0" smtClean="0">
                <a:solidFill>
                  <a:srgbClr val="FF0000"/>
                </a:solidFill>
              </a:rPr>
              <a:t>     </a:t>
            </a:r>
            <a:r>
              <a:rPr lang="en-US" altLang="en-US" sz="2000" u="sng" dirty="0" smtClean="0">
                <a:solidFill>
                  <a:srgbClr val="FF0000"/>
                </a:solidFill>
              </a:rPr>
              <a:t>Terms in O</a:t>
            </a:r>
            <a:r>
              <a:rPr lang="en-US" altLang="en-US" sz="2000" u="sng" baseline="-25000" dirty="0" smtClean="0">
                <a:solidFill>
                  <a:srgbClr val="FF0000"/>
                </a:solidFill>
              </a:rPr>
              <a:t>h</a:t>
            </a:r>
            <a:r>
              <a:rPr lang="en-US" altLang="en-US" sz="2000" u="sng" dirty="0" smtClean="0">
                <a:solidFill>
                  <a:srgbClr val="FF0000"/>
                </a:solidFill>
              </a:rPr>
              <a:t> Field     </a:t>
            </a:r>
            <a:r>
              <a:rPr lang="en-US" altLang="en-US" sz="2000" dirty="0" smtClean="0">
                <a:solidFill>
                  <a:srgbClr val="FF0000"/>
                </a:solidFill>
              </a:rPr>
              <a:t>  </a:t>
            </a:r>
          </a:p>
          <a:p>
            <a:pPr eaLnBrk="1" hangingPunct="1"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en-US" altLang="en-US" sz="2000" dirty="0" smtClean="0">
                <a:solidFill>
                  <a:srgbClr val="FF0000"/>
                </a:solidFill>
              </a:rPr>
              <a:t>         S	        1	                   A</a:t>
            </a:r>
            <a:r>
              <a:rPr lang="en-US" altLang="en-US" sz="2000" baseline="-25000" dirty="0" smtClean="0">
                <a:solidFill>
                  <a:srgbClr val="FF0000"/>
                </a:solidFill>
              </a:rPr>
              <a:t>1g</a:t>
            </a:r>
            <a:endParaRPr lang="en-US" altLang="en-US" sz="2000" dirty="0" smtClean="0">
              <a:solidFill>
                <a:srgbClr val="FF0000"/>
              </a:solidFill>
            </a:endParaRPr>
          </a:p>
          <a:p>
            <a:pPr>
              <a:spcBef>
                <a:spcPct val="10000"/>
              </a:spcBef>
              <a:buNone/>
              <a:defRPr/>
            </a:pPr>
            <a:r>
              <a:rPr lang="en-US" altLang="en-US" sz="2000" dirty="0" smtClean="0">
                <a:solidFill>
                  <a:srgbClr val="FF0000"/>
                </a:solidFill>
              </a:rPr>
              <a:t>	  P	        3	 	 T</a:t>
            </a:r>
            <a:r>
              <a:rPr lang="en-US" altLang="en-US" sz="2000" baseline="-25000" dirty="0" smtClean="0">
                <a:solidFill>
                  <a:srgbClr val="FF0000"/>
                </a:solidFill>
              </a:rPr>
              <a:t>1g</a:t>
            </a:r>
            <a:endParaRPr lang="en-US" altLang="en-US" sz="2000" dirty="0" smtClean="0">
              <a:solidFill>
                <a:srgbClr val="FF0000"/>
              </a:solidFill>
            </a:endParaRPr>
          </a:p>
          <a:p>
            <a:pPr>
              <a:spcBef>
                <a:spcPct val="10000"/>
              </a:spcBef>
              <a:buNone/>
              <a:defRPr/>
            </a:pPr>
            <a:r>
              <a:rPr lang="en-US" altLang="en-US" sz="2000" dirty="0" smtClean="0">
                <a:solidFill>
                  <a:srgbClr val="FF0000"/>
                </a:solidFill>
              </a:rPr>
              <a:t>	  D	        5	               T</a:t>
            </a:r>
            <a:r>
              <a:rPr lang="en-US" altLang="en-US" sz="2000" baseline="-25000" dirty="0" smtClean="0">
                <a:solidFill>
                  <a:srgbClr val="FF0000"/>
                </a:solidFill>
              </a:rPr>
              <a:t>2g</a:t>
            </a:r>
            <a:r>
              <a:rPr lang="en-US" altLang="en-US" sz="2000" dirty="0" smtClean="0">
                <a:solidFill>
                  <a:srgbClr val="FF0000"/>
                </a:solidFill>
              </a:rPr>
              <a:t> + </a:t>
            </a:r>
            <a:r>
              <a:rPr lang="en-US" altLang="en-US" sz="2000" dirty="0" err="1" smtClean="0">
                <a:solidFill>
                  <a:srgbClr val="FF0000"/>
                </a:solidFill>
              </a:rPr>
              <a:t>E</a:t>
            </a:r>
            <a:r>
              <a:rPr lang="en-US" altLang="en-US" sz="2000" baseline="-25000" dirty="0" err="1" smtClean="0">
                <a:solidFill>
                  <a:srgbClr val="FF0000"/>
                </a:solidFill>
              </a:rPr>
              <a:t>g</a:t>
            </a:r>
            <a:endParaRPr lang="en-US" altLang="en-US" sz="2000" dirty="0" smtClean="0">
              <a:solidFill>
                <a:srgbClr val="FF0000"/>
              </a:solidFill>
            </a:endParaRPr>
          </a:p>
          <a:p>
            <a:pPr>
              <a:spcBef>
                <a:spcPct val="10000"/>
              </a:spcBef>
              <a:buNone/>
              <a:defRPr/>
            </a:pPr>
            <a:r>
              <a:rPr lang="en-US" altLang="en-US" sz="2000" dirty="0" smtClean="0">
                <a:solidFill>
                  <a:srgbClr val="FF0000"/>
                </a:solidFill>
              </a:rPr>
              <a:t>	  F	        7	            T</a:t>
            </a:r>
            <a:r>
              <a:rPr lang="en-US" altLang="en-US" sz="2000" baseline="-25000" dirty="0" smtClean="0">
                <a:solidFill>
                  <a:srgbClr val="FF0000"/>
                </a:solidFill>
              </a:rPr>
              <a:t>1g</a:t>
            </a:r>
            <a:r>
              <a:rPr lang="en-US" altLang="en-US" sz="2000" dirty="0" smtClean="0">
                <a:solidFill>
                  <a:srgbClr val="FF0000"/>
                </a:solidFill>
              </a:rPr>
              <a:t> + T</a:t>
            </a:r>
            <a:r>
              <a:rPr lang="en-US" altLang="en-US" sz="2000" baseline="-25000" dirty="0" smtClean="0">
                <a:solidFill>
                  <a:srgbClr val="FF0000"/>
                </a:solidFill>
              </a:rPr>
              <a:t>2g</a:t>
            </a:r>
            <a:r>
              <a:rPr lang="en-US" altLang="en-US" sz="2000" dirty="0" smtClean="0">
                <a:solidFill>
                  <a:srgbClr val="FF0000"/>
                </a:solidFill>
              </a:rPr>
              <a:t> + A</a:t>
            </a:r>
            <a:r>
              <a:rPr lang="en-US" altLang="en-US" sz="2000" baseline="-25000" dirty="0" smtClean="0">
                <a:solidFill>
                  <a:srgbClr val="FF0000"/>
                </a:solidFill>
              </a:rPr>
              <a:t>2g</a:t>
            </a:r>
            <a:endParaRPr lang="en-US" altLang="en-US" sz="2000" dirty="0" smtClean="0">
              <a:solidFill>
                <a:srgbClr val="FF0000"/>
              </a:solidFill>
            </a:endParaRPr>
          </a:p>
          <a:p>
            <a:pPr>
              <a:spcBef>
                <a:spcPct val="10000"/>
              </a:spcBef>
              <a:buNone/>
              <a:defRPr/>
            </a:pPr>
            <a:r>
              <a:rPr lang="en-US" altLang="en-US" sz="2000" dirty="0" smtClean="0">
                <a:solidFill>
                  <a:srgbClr val="FF0000"/>
                </a:solidFill>
              </a:rPr>
              <a:t>	  G	        9	         A</a:t>
            </a:r>
            <a:r>
              <a:rPr lang="en-US" altLang="en-US" sz="2000" baseline="-25000" dirty="0" smtClean="0">
                <a:solidFill>
                  <a:srgbClr val="FF0000"/>
                </a:solidFill>
              </a:rPr>
              <a:t>1g </a:t>
            </a:r>
            <a:r>
              <a:rPr lang="en-US" altLang="en-US" sz="2000" dirty="0" smtClean="0">
                <a:solidFill>
                  <a:srgbClr val="FF0000"/>
                </a:solidFill>
              </a:rPr>
              <a:t>+ E</a:t>
            </a:r>
            <a:r>
              <a:rPr lang="en-US" altLang="en-US" sz="2000" baseline="-25000" dirty="0" smtClean="0">
                <a:solidFill>
                  <a:srgbClr val="FF0000"/>
                </a:solidFill>
              </a:rPr>
              <a:t>g</a:t>
            </a:r>
            <a:r>
              <a:rPr lang="en-US" altLang="en-US" sz="2000" dirty="0" smtClean="0">
                <a:solidFill>
                  <a:srgbClr val="FF0000"/>
                </a:solidFill>
              </a:rPr>
              <a:t>+T</a:t>
            </a:r>
            <a:r>
              <a:rPr lang="en-US" altLang="en-US" sz="2000" baseline="-25000" dirty="0" smtClean="0">
                <a:solidFill>
                  <a:srgbClr val="FF0000"/>
                </a:solidFill>
              </a:rPr>
              <a:t>1g</a:t>
            </a:r>
            <a:r>
              <a:rPr lang="en-US" altLang="en-US" sz="2000" dirty="0" smtClean="0">
                <a:solidFill>
                  <a:srgbClr val="FF0000"/>
                </a:solidFill>
              </a:rPr>
              <a:t>+T</a:t>
            </a:r>
            <a:r>
              <a:rPr lang="en-US" altLang="en-US" sz="2000" baseline="-25000" dirty="0" smtClean="0">
                <a:solidFill>
                  <a:srgbClr val="FF0000"/>
                </a:solidFill>
              </a:rPr>
              <a:t>2g</a:t>
            </a:r>
            <a:endParaRPr lang="en-US" altLang="en-US" sz="20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571393" name="Object 9"/>
          <p:cNvGraphicFramePr>
            <a:graphicFrameLocks noChangeAspect="1"/>
          </p:cNvGraphicFramePr>
          <p:nvPr/>
        </p:nvGraphicFramePr>
        <p:xfrm>
          <a:off x="3786188" y="1316038"/>
          <a:ext cx="4092575" cy="4838700"/>
        </p:xfrm>
        <a:graphic>
          <a:graphicData uri="http://schemas.openxmlformats.org/presentationml/2006/ole">
            <p:oleObj spid="_x0000_s571428" name="Image" r:id="rId3" imgW="2706515" imgH="3200406" progId="">
              <p:embed/>
            </p:oleObj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Correlation Diagram</a:t>
            </a:r>
          </a:p>
        </p:txBody>
      </p:sp>
      <p:sp>
        <p:nvSpPr>
          <p:cNvPr id="7" name="Rectangle 6"/>
          <p:cNvSpPr/>
          <p:nvPr/>
        </p:nvSpPr>
        <p:spPr>
          <a:xfrm>
            <a:off x="4152900" y="1316038"/>
            <a:ext cx="990600" cy="39036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39692" y="1316038"/>
            <a:ext cx="940608" cy="44116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5713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000" y="3771900"/>
            <a:ext cx="3738179" cy="24638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7665158" y="5622326"/>
            <a:ext cx="1394176" cy="7234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___   ___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___   ___   ___</a:t>
            </a: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8318962" y="5953150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200"/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 flipV="1">
            <a:off x="7887162" y="5965850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20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7673624" y="4847626"/>
            <a:ext cx="1394176" cy="7234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___   ___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___   ___   ___</a:t>
            </a:r>
          </a:p>
        </p:txBody>
      </p:sp>
      <p:sp>
        <p:nvSpPr>
          <p:cNvPr id="14" name="Line 4"/>
          <p:cNvSpPr>
            <a:spLocks noChangeShapeType="1"/>
          </p:cNvSpPr>
          <p:nvPr/>
        </p:nvSpPr>
        <p:spPr bwMode="auto">
          <a:xfrm>
            <a:off x="8331662" y="5207000"/>
            <a:ext cx="0" cy="355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200"/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 flipV="1">
            <a:off x="7887162" y="5191150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20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7665158" y="3539526"/>
            <a:ext cx="1394176" cy="7234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___   ___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___   ___   ___</a:t>
            </a:r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 flipV="1">
            <a:off x="8077662" y="3616350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200"/>
          </a:p>
        </p:txBody>
      </p:sp>
      <p:sp>
        <p:nvSpPr>
          <p:cNvPr id="18" name="Line 4"/>
          <p:cNvSpPr>
            <a:spLocks noChangeShapeType="1"/>
          </p:cNvSpPr>
          <p:nvPr/>
        </p:nvSpPr>
        <p:spPr bwMode="auto">
          <a:xfrm flipV="1">
            <a:off x="7887162" y="3883050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200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673624" y="2764826"/>
            <a:ext cx="1394176" cy="7234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___   ___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___   ___   ___</a:t>
            </a:r>
          </a:p>
        </p:txBody>
      </p:sp>
      <p:sp>
        <p:nvSpPr>
          <p:cNvPr id="20" name="Line 4"/>
          <p:cNvSpPr>
            <a:spLocks noChangeShapeType="1"/>
          </p:cNvSpPr>
          <p:nvPr/>
        </p:nvSpPr>
        <p:spPr bwMode="auto">
          <a:xfrm>
            <a:off x="8090362" y="2857500"/>
            <a:ext cx="0" cy="355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200"/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 flipV="1">
            <a:off x="7887162" y="3108350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200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7665158" y="1304326"/>
            <a:ext cx="1394176" cy="7234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___   ___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___   ___   ___</a:t>
            </a:r>
          </a:p>
        </p:txBody>
      </p:sp>
      <p:sp>
        <p:nvSpPr>
          <p:cNvPr id="23" name="Line 4"/>
          <p:cNvSpPr>
            <a:spLocks noChangeShapeType="1"/>
          </p:cNvSpPr>
          <p:nvPr/>
        </p:nvSpPr>
        <p:spPr bwMode="auto">
          <a:xfrm flipV="1">
            <a:off x="8077662" y="1381150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200"/>
          </a:p>
        </p:txBody>
      </p:sp>
      <p:sp>
        <p:nvSpPr>
          <p:cNvPr id="24" name="Line 4"/>
          <p:cNvSpPr>
            <a:spLocks noChangeShapeType="1"/>
          </p:cNvSpPr>
          <p:nvPr/>
        </p:nvSpPr>
        <p:spPr bwMode="auto">
          <a:xfrm flipV="1">
            <a:off x="8522162" y="1381150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200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673624" y="529626"/>
            <a:ext cx="1394176" cy="7234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___   ___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___   ___   ___</a:t>
            </a:r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>
            <a:off x="8090362" y="622300"/>
            <a:ext cx="0" cy="355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200"/>
          </a:p>
        </p:txBody>
      </p:sp>
      <p:sp>
        <p:nvSpPr>
          <p:cNvPr id="27" name="Line 4"/>
          <p:cNvSpPr>
            <a:spLocks noChangeShapeType="1"/>
          </p:cNvSpPr>
          <p:nvPr/>
        </p:nvSpPr>
        <p:spPr bwMode="auto">
          <a:xfrm flipV="1">
            <a:off x="8522162" y="598512"/>
            <a:ext cx="0" cy="351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uiExpand="1" build="p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5666" name="Object 9"/>
          <p:cNvGraphicFramePr>
            <a:graphicFrameLocks noChangeAspect="1"/>
          </p:cNvGraphicFramePr>
          <p:nvPr/>
        </p:nvGraphicFramePr>
        <p:xfrm>
          <a:off x="662724" y="1308100"/>
          <a:ext cx="3447598" cy="4076136"/>
        </p:xfrm>
        <a:graphic>
          <a:graphicData uri="http://schemas.openxmlformats.org/presentationml/2006/ole">
            <p:oleObj spid="_x0000_s625705" name="Image" r:id="rId3" imgW="2706515" imgH="3200406" progId="">
              <p:embed/>
            </p:oleObj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Correlation vs. Tanabe-Sugano Diagrams 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241800" y="3060700"/>
            <a:ext cx="622300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2800" y="749300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Correlation Diagram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118100" y="755005"/>
            <a:ext cx="322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Tanabe-Sugano Diagram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723900" y="5486400"/>
            <a:ext cx="3295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Number of states.</a:t>
            </a:r>
          </a:p>
          <a:p>
            <a:pPr algn="ctr"/>
            <a:r>
              <a:rPr lang="en-US" sz="2000" dirty="0" smtClean="0"/>
              <a:t>General sense of field effects. Only qualitative.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083175" y="5492413"/>
            <a:ext cx="3295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Number of states.</a:t>
            </a:r>
          </a:p>
          <a:p>
            <a:pPr algn="ctr"/>
            <a:r>
              <a:rPr lang="en-US" sz="2000" dirty="0" smtClean="0"/>
              <a:t>Field effects.</a:t>
            </a:r>
          </a:p>
          <a:p>
            <a:pPr algn="ctr"/>
            <a:r>
              <a:rPr lang="en-US" sz="2000" dirty="0" smtClean="0"/>
              <a:t>Quantitative.</a:t>
            </a:r>
            <a:endParaRPr lang="en-US" sz="2000" dirty="0"/>
          </a:p>
        </p:txBody>
      </p:sp>
      <p:pic>
        <p:nvPicPr>
          <p:cNvPr id="6256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5063" y="1222683"/>
            <a:ext cx="3091873" cy="426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83175" y="1323767"/>
            <a:ext cx="420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</a:t>
            </a:r>
            <a:r>
              <a:rPr lang="en-US" baseline="30000" dirty="0"/>
              <a:t>2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Tanabe-Sugano Diagrams 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314420" y="3563908"/>
            <a:ext cx="3295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Energy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52450" y="2686050"/>
            <a:ext cx="0" cy="2019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16940" y="6308021"/>
            <a:ext cx="3295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Ligand Field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440815" y="6275934"/>
            <a:ext cx="2286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17150" y="1232780"/>
            <a:ext cx="40411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/>
              <a:t>Relative energies.</a:t>
            </a:r>
          </a:p>
          <a:p>
            <a:pPr>
              <a:spcAft>
                <a:spcPts val="1800"/>
              </a:spcAft>
            </a:pPr>
            <a:r>
              <a:rPr lang="en-US" sz="2400" dirty="0" smtClean="0"/>
              <a:t>Ligand field affects.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Electronic states with the same </a:t>
            </a:r>
            <a:r>
              <a:rPr lang="en-US" sz="2400" dirty="0" smtClean="0"/>
              <a:t>symmetry can </a:t>
            </a:r>
            <a:r>
              <a:rPr lang="en-US" sz="2400" dirty="0"/>
              <a:t>not cross </a:t>
            </a:r>
            <a:r>
              <a:rPr lang="en-US" sz="2400" dirty="0" smtClean="0"/>
              <a:t>(non-crossing rule).</a:t>
            </a:r>
          </a:p>
          <a:p>
            <a:pPr>
              <a:spcAft>
                <a:spcPts val="1800"/>
              </a:spcAft>
            </a:pPr>
            <a:r>
              <a:rPr lang="en-US" sz="2400" dirty="0" smtClean="0"/>
              <a:t>Curvature (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E and 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E).</a:t>
            </a:r>
          </a:p>
          <a:p>
            <a:pPr>
              <a:spcAft>
                <a:spcPts val="1800"/>
              </a:spcAft>
            </a:pPr>
            <a:r>
              <a:rPr lang="en-US" sz="2400" dirty="0" smtClean="0"/>
              <a:t>Ground </a:t>
            </a:r>
            <a:r>
              <a:rPr lang="en-US" sz="2400" dirty="0"/>
              <a:t>state on the x-axis</a:t>
            </a:r>
            <a:r>
              <a:rPr lang="en-US" sz="2400" dirty="0" smtClean="0"/>
              <a:t>.</a:t>
            </a:r>
          </a:p>
          <a:p>
            <a:pPr>
              <a:spcAft>
                <a:spcPts val="1800"/>
              </a:spcAft>
            </a:pPr>
            <a:r>
              <a:rPr lang="en-US" sz="2400" dirty="0" smtClean="0"/>
              <a:t>Transitions between states.</a:t>
            </a:r>
            <a:endParaRPr lang="en-US" sz="2400" dirty="0"/>
          </a:p>
          <a:p>
            <a:endParaRPr lang="en-US" sz="2400" baseline="-25000" dirty="0" smtClean="0">
              <a:solidFill>
                <a:srgbClr val="008000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961" y="1004585"/>
            <a:ext cx="3727508" cy="514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26140" y="1148418"/>
            <a:ext cx="420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</a:t>
            </a:r>
            <a:r>
              <a:rPr lang="en-US" baseline="30000" dirty="0"/>
              <a:t>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4849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291" y="1004585"/>
            <a:ext cx="3727508" cy="514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V="1">
            <a:off x="3611880" y="3695700"/>
            <a:ext cx="0" cy="1888332"/>
          </a:xfrm>
          <a:prstGeom prst="straightConnector1">
            <a:avLst/>
          </a:prstGeom>
          <a:ln w="28575">
            <a:solidFill>
              <a:srgbClr val="008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Tanabe-Sugano Diagrams 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341090" y="3563908"/>
            <a:ext cx="3295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Energy</a:t>
            </a:r>
            <a:endParaRPr lang="en-US" sz="20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25780" y="2686050"/>
            <a:ext cx="0" cy="20193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90270" y="6308021"/>
            <a:ext cx="3295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Ligand Field</a:t>
            </a:r>
            <a:endParaRPr lang="en-US" sz="2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414145" y="6275934"/>
            <a:ext cx="2286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596640" y="4705350"/>
            <a:ext cx="0" cy="87868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99470" y="1148418"/>
            <a:ext cx="420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</a:t>
            </a:r>
            <a:r>
              <a:rPr lang="en-US" baseline="30000" dirty="0"/>
              <a:t>2 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566160" y="4705350"/>
            <a:ext cx="0" cy="878682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642360" y="3514725"/>
            <a:ext cx="0" cy="2069307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90720" y="5216486"/>
            <a:ext cx="1493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Ground State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95800" y="2591592"/>
            <a:ext cx="1493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Excited States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" name="Right Brace 20"/>
          <p:cNvSpPr/>
          <p:nvPr/>
        </p:nvSpPr>
        <p:spPr>
          <a:xfrm>
            <a:off x="4064000" y="1004585"/>
            <a:ext cx="416560" cy="387221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>
            <a:off x="4064000" y="5335588"/>
            <a:ext cx="416560" cy="512584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735320" y="2448230"/>
            <a:ext cx="3164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10 possible transitions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704840" y="3240710"/>
            <a:ext cx="3164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Not all transition probabilities are equal!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32233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1" grpId="0" animBg="1"/>
      <p:bldP spid="24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Electronic Transitions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4861" y="967497"/>
            <a:ext cx="438194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</a:pPr>
            <a:r>
              <a:rPr lang="en-US" sz="2400" u="sng" dirty="0" smtClean="0"/>
              <a:t>Spectral Features:</a:t>
            </a:r>
          </a:p>
          <a:p>
            <a:pPr marL="231775" indent="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7030A0"/>
                </a:solidFill>
              </a:rPr>
              <a:t>Number of transitions.</a:t>
            </a:r>
          </a:p>
          <a:p>
            <a:pPr marL="231775" indent="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Energy of the transitions.</a:t>
            </a:r>
          </a:p>
          <a:p>
            <a:pPr marL="231775" indent="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8000"/>
                </a:solidFill>
              </a:rPr>
              <a:t>Intensity of the transitions.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sz="2000" dirty="0"/>
          </a:p>
        </p:txBody>
      </p:sp>
      <p:grpSp>
        <p:nvGrpSpPr>
          <p:cNvPr id="13" name="Group 37"/>
          <p:cNvGrpSpPr/>
          <p:nvPr/>
        </p:nvGrpSpPr>
        <p:grpSpPr>
          <a:xfrm>
            <a:off x="367270" y="3189515"/>
            <a:ext cx="4644224" cy="2717799"/>
            <a:chOff x="3517153" y="3878833"/>
            <a:chExt cx="4491367" cy="3081070"/>
          </a:xfrm>
        </p:grpSpPr>
        <p:pic>
          <p:nvPicPr>
            <p:cNvPr id="18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80711" y="3878833"/>
              <a:ext cx="4004188" cy="2353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6581112" y="6168980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400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70628" y="6173273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300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47264" y="617756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200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00182" y="617559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500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11023" y="617559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63414" y="6590572"/>
              <a:ext cx="2790413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Wavelength (nm)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2845339" y="4880762"/>
              <a:ext cx="1798601" cy="454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Symbol" pitchFamily="18" charset="2"/>
                </a:rPr>
                <a:t>e</a:t>
              </a:r>
              <a:endParaRPr lang="en-US" dirty="0">
                <a:latin typeface="Symbol" pitchFamily="18" charset="2"/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>
            <a:off x="3643085" y="3860799"/>
            <a:ext cx="0" cy="391886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619828" y="4317999"/>
            <a:ext cx="0" cy="391886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698170" y="3991428"/>
            <a:ext cx="0" cy="391886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1930400" y="5588001"/>
            <a:ext cx="2002972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70114" y="4056744"/>
            <a:ext cx="413657" cy="406400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Selection Rules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37160" y="875654"/>
            <a:ext cx="88734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 dirty="0" smtClean="0"/>
              <a:t>S</a:t>
            </a:r>
            <a:r>
              <a:rPr lang="en-US" sz="2400" b="1" i="1" dirty="0" smtClean="0"/>
              <a:t>election </a:t>
            </a:r>
            <a:r>
              <a:rPr lang="en-US" sz="2400" b="1" i="1" dirty="0"/>
              <a:t>rules</a:t>
            </a:r>
            <a:r>
              <a:rPr lang="en-US" sz="2400" b="1" dirty="0"/>
              <a:t> </a:t>
            </a:r>
            <a:r>
              <a:rPr lang="en-US" sz="2400" dirty="0" smtClean="0"/>
              <a:t>determine </a:t>
            </a:r>
            <a:r>
              <a:rPr lang="en-US" sz="2400" dirty="0"/>
              <a:t>the probability (intensity) of the transition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61950" y="4231391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 i="1" u="sng" dirty="0">
                <a:solidFill>
                  <a:srgbClr val="FF0000"/>
                </a:solidFill>
              </a:rPr>
              <a:t>Spin</a:t>
            </a:r>
            <a:r>
              <a:rPr lang="en-US" sz="2400" i="1" u="sng" dirty="0">
                <a:solidFill>
                  <a:srgbClr val="FF0000"/>
                </a:solidFill>
              </a:rPr>
              <a:t> Selection Rule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dirty="0"/>
              <a:t>There must be no change in the spin multiplicity </a:t>
            </a:r>
            <a:r>
              <a:rPr lang="en-US" sz="2400" dirty="0" smtClean="0"/>
              <a:t>(</a:t>
            </a:r>
            <a:r>
              <a:rPr lang="en-US" sz="2400" dirty="0" smtClean="0">
                <a:latin typeface="Symbol" panose="05050102010706020507" pitchFamily="18" charset="2"/>
              </a:rPr>
              <a:t>D</a:t>
            </a:r>
            <a:r>
              <a:rPr lang="en-US" sz="2400" dirty="0" smtClean="0"/>
              <a:t>S = 0) </a:t>
            </a:r>
            <a:r>
              <a:rPr lang="en-US" sz="2400" dirty="0"/>
              <a:t>during the transition.</a:t>
            </a:r>
          </a:p>
          <a:p>
            <a:r>
              <a:rPr lang="en-US" sz="2400" dirty="0" smtClean="0"/>
              <a:t>i.e</a:t>
            </a:r>
            <a:r>
              <a:rPr lang="en-US" sz="2400" dirty="0"/>
              <a:t>. the spin of the electron must not change during the transition. 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81000" y="1568401"/>
            <a:ext cx="838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 i="1" u="sng" dirty="0" smtClean="0">
                <a:solidFill>
                  <a:srgbClr val="FF0000"/>
                </a:solidFill>
              </a:rPr>
              <a:t>Symmetry </a:t>
            </a:r>
            <a:r>
              <a:rPr lang="en-US" sz="2400" i="1" u="sng" dirty="0">
                <a:solidFill>
                  <a:srgbClr val="FF0000"/>
                </a:solidFill>
              </a:rPr>
              <a:t>(</a:t>
            </a:r>
            <a:r>
              <a:rPr lang="en-US" sz="2400" i="1" u="sng" dirty="0" err="1">
                <a:solidFill>
                  <a:srgbClr val="FF0000"/>
                </a:solidFill>
              </a:rPr>
              <a:t>Laporte</a:t>
            </a:r>
            <a:r>
              <a:rPr lang="en-US" sz="2400" i="1" u="sng" dirty="0">
                <a:solidFill>
                  <a:srgbClr val="FF0000"/>
                </a:solidFill>
              </a:rPr>
              <a:t>) Selection Rule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cs typeface="Arial" pitchFamily="34" charset="0"/>
              </a:rPr>
              <a:t>The </a:t>
            </a:r>
            <a:r>
              <a:rPr lang="en-US" sz="2400" dirty="0">
                <a:cs typeface="Arial" pitchFamily="34" charset="0"/>
              </a:rPr>
              <a:t>initial and final </a:t>
            </a:r>
            <a:r>
              <a:rPr lang="en-US" sz="2400" dirty="0" err="1">
                <a:cs typeface="Arial" pitchFamily="34" charset="0"/>
              </a:rPr>
              <a:t>wavefunctions</a:t>
            </a:r>
            <a:r>
              <a:rPr lang="en-US" sz="2400" dirty="0">
                <a:cs typeface="Arial" pitchFamily="34" charset="0"/>
              </a:rPr>
              <a:t> must change </a:t>
            </a:r>
            <a:r>
              <a:rPr lang="en-US" sz="2400" dirty="0" smtClean="0">
                <a:cs typeface="Arial" pitchFamily="34" charset="0"/>
              </a:rPr>
              <a:t>in </a:t>
            </a:r>
            <a:r>
              <a:rPr lang="en-US" sz="2400" dirty="0">
                <a:cs typeface="Arial" pitchFamily="34" charset="0"/>
              </a:rPr>
              <a:t>parity. Parity is related to the orbital angular momentum summation over all elections </a:t>
            </a:r>
            <a:r>
              <a:rPr lang="en-US" sz="2400" dirty="0" err="1">
                <a:cs typeface="Arial" pitchFamily="34" charset="0"/>
              </a:rPr>
              <a:t>Σl</a:t>
            </a:r>
            <a:r>
              <a:rPr lang="en-US" sz="2400" baseline="-30000" dirty="0" err="1">
                <a:cs typeface="Arial" pitchFamily="34" charset="0"/>
              </a:rPr>
              <a:t>i</a:t>
            </a:r>
            <a:r>
              <a:rPr lang="en-US" sz="2400" dirty="0">
                <a:cs typeface="Arial" pitchFamily="34" charset="0"/>
              </a:rPr>
              <a:t>, which can be even or odd; only even ↔ odd transitions are allowed</a:t>
            </a:r>
            <a:r>
              <a:rPr lang="en-US" sz="2400" dirty="0" smtClean="0">
                <a:cs typeface="Arial" pitchFamily="34" charset="0"/>
              </a:rPr>
              <a:t>.</a:t>
            </a:r>
            <a:r>
              <a:rPr lang="en-US" sz="2400" dirty="0"/>
              <a:t> </a:t>
            </a:r>
            <a:r>
              <a:rPr lang="en-US" sz="2400" dirty="0" smtClean="0"/>
              <a:t>Transitions </a:t>
            </a:r>
            <a:r>
              <a:rPr lang="en-US" sz="2400" dirty="0"/>
              <a:t>between the orbitals of the same sub shell are forbidden. </a:t>
            </a:r>
            <a:endParaRPr lang="en-US" sz="24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823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Selection Rules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37160" y="731561"/>
            <a:ext cx="88734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 smtClean="0"/>
              <a:t>S</a:t>
            </a:r>
            <a:r>
              <a:rPr lang="en-US" sz="2000" b="1" i="1" dirty="0" smtClean="0"/>
              <a:t>election </a:t>
            </a:r>
            <a:r>
              <a:rPr lang="en-US" sz="2000" b="1" i="1" dirty="0"/>
              <a:t>rules</a:t>
            </a:r>
            <a:r>
              <a:rPr lang="en-US" sz="2000" b="1" dirty="0"/>
              <a:t> </a:t>
            </a:r>
            <a:r>
              <a:rPr lang="en-US" sz="2000" dirty="0" smtClean="0"/>
              <a:t>determine </a:t>
            </a:r>
            <a:r>
              <a:rPr lang="en-US" sz="2000" dirty="0"/>
              <a:t>the probability (intensity) of the transition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66252" y="1180684"/>
            <a:ext cx="838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000" b="1" i="1" u="sng" dirty="0" smtClean="0">
                <a:solidFill>
                  <a:srgbClr val="FF0000"/>
                </a:solidFill>
              </a:rPr>
              <a:t>Symmetry </a:t>
            </a:r>
            <a:r>
              <a:rPr lang="en-US" sz="2000" i="1" u="sng" dirty="0">
                <a:solidFill>
                  <a:srgbClr val="FF0000"/>
                </a:solidFill>
              </a:rPr>
              <a:t>(</a:t>
            </a:r>
            <a:r>
              <a:rPr lang="en-US" sz="2000" i="1" u="sng" dirty="0" err="1">
                <a:solidFill>
                  <a:srgbClr val="FF0000"/>
                </a:solidFill>
              </a:rPr>
              <a:t>Laporte</a:t>
            </a:r>
            <a:r>
              <a:rPr lang="en-US" sz="2000" i="1" u="sng" dirty="0">
                <a:solidFill>
                  <a:srgbClr val="FF0000"/>
                </a:solidFill>
              </a:rPr>
              <a:t>) Selection Rule</a:t>
            </a:r>
            <a:r>
              <a:rPr lang="en-US" sz="2000" i="1" dirty="0">
                <a:solidFill>
                  <a:srgbClr val="FF0000"/>
                </a:solidFill>
              </a:rPr>
              <a:t>: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The 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initial and final </a:t>
            </a:r>
            <a:r>
              <a:rPr lang="en-US" sz="2000" dirty="0" err="1">
                <a:solidFill>
                  <a:srgbClr val="333333"/>
                </a:solidFill>
                <a:cs typeface="Arial" pitchFamily="34" charset="0"/>
              </a:rPr>
              <a:t>wavefunctions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 must change in parity. 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Only even (g)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 ↔ odd 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(u) transitions 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are allowed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.</a:t>
            </a:r>
            <a:r>
              <a:rPr lang="en-US" sz="2000" dirty="0"/>
              <a:t> Transitions between the orbitals of the same sub shell are forbidden. </a:t>
            </a:r>
            <a:endParaRPr lang="en-US" sz="2000" dirty="0">
              <a:solidFill>
                <a:srgbClr val="333333"/>
              </a:solidFill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917" y="3098778"/>
            <a:ext cx="2753542" cy="737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2388" y="3986849"/>
            <a:ext cx="2174584" cy="49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677850" y="3892326"/>
            <a:ext cx="181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allowedness</a:t>
            </a:r>
            <a:r>
              <a:rPr lang="en-US" dirty="0" smtClean="0"/>
              <a:t> of a transition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31322" y="3976060"/>
            <a:ext cx="465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=</a:t>
            </a:r>
            <a:endParaRPr lang="en-US" sz="28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296822" y="3655678"/>
            <a:ext cx="302655" cy="35417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311839" y="3654068"/>
            <a:ext cx="454377" cy="3176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518249" y="2182242"/>
            <a:ext cx="4060727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err="1"/>
              <a:t>g</a:t>
            </a:r>
            <a:r>
              <a:rPr lang="en-US" sz="2800" dirty="0" err="1">
                <a:cs typeface="Arial" charset="0"/>
              </a:rPr>
              <a:t>→</a:t>
            </a:r>
            <a:r>
              <a:rPr lang="en-US" sz="2800" dirty="0" err="1"/>
              <a:t>g</a:t>
            </a:r>
            <a:r>
              <a:rPr lang="en-US" sz="2800" dirty="0"/>
              <a:t>   </a:t>
            </a:r>
            <a:r>
              <a:rPr lang="en-US" sz="2800" dirty="0" err="1"/>
              <a:t>u</a:t>
            </a:r>
            <a:r>
              <a:rPr lang="en-US" sz="2800" dirty="0" err="1">
                <a:cs typeface="Arial" charset="0"/>
              </a:rPr>
              <a:t>→</a:t>
            </a:r>
            <a:r>
              <a:rPr lang="en-US" sz="2800" dirty="0" err="1"/>
              <a:t>u</a:t>
            </a:r>
            <a:r>
              <a:rPr lang="en-US" sz="2800" dirty="0"/>
              <a:t>       </a:t>
            </a:r>
            <a:r>
              <a:rPr lang="en-US" sz="2800" dirty="0" err="1"/>
              <a:t>g</a:t>
            </a:r>
            <a:r>
              <a:rPr lang="en-US" sz="2800" dirty="0" err="1">
                <a:cs typeface="Arial" charset="0"/>
              </a:rPr>
              <a:t>→</a:t>
            </a:r>
            <a:r>
              <a:rPr lang="en-US" sz="2800" dirty="0" err="1"/>
              <a:t>u</a:t>
            </a:r>
            <a:r>
              <a:rPr lang="en-US" sz="2800" dirty="0"/>
              <a:t>   </a:t>
            </a:r>
            <a:r>
              <a:rPr lang="en-US" sz="2800" dirty="0" err="1"/>
              <a:t>u</a:t>
            </a:r>
            <a:r>
              <a:rPr lang="en-US" sz="2800" dirty="0" err="1">
                <a:cs typeface="Arial" charset="0"/>
              </a:rPr>
              <a:t>→</a:t>
            </a:r>
            <a:r>
              <a:rPr lang="en-US" sz="2800" dirty="0" err="1"/>
              <a:t>g</a:t>
            </a:r>
            <a:r>
              <a:rPr lang="en-US" sz="2800" dirty="0"/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97075" y="3444758"/>
            <a:ext cx="2469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For O</a:t>
            </a:r>
            <a:r>
              <a:rPr lang="en-US" sz="2000" baseline="-25000" dirty="0" smtClean="0">
                <a:solidFill>
                  <a:srgbClr val="0000FF"/>
                </a:solidFill>
              </a:rPr>
              <a:t>h</a:t>
            </a:r>
            <a:r>
              <a:rPr lang="en-US" sz="2000" dirty="0" smtClean="0">
                <a:solidFill>
                  <a:srgbClr val="0000FF"/>
                </a:solidFill>
              </a:rPr>
              <a:t> complexes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49488" y="2708909"/>
            <a:ext cx="149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Allowed</a:t>
            </a:r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6328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4207" y="3951318"/>
            <a:ext cx="676963" cy="34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6519374" y="3475409"/>
            <a:ext cx="2431674" cy="98438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658905" y="2711537"/>
            <a:ext cx="149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Forbidden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72748" y="3803838"/>
            <a:ext cx="949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=  T</a:t>
            </a:r>
            <a:r>
              <a:rPr lang="en-US" sz="2800" baseline="-25000" dirty="0" smtClean="0"/>
              <a:t>1u</a:t>
            </a:r>
            <a:endParaRPr lang="en-US" sz="2800" dirty="0"/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8149" y="4668797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4923228" y="4566973"/>
            <a:ext cx="37382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u</a:t>
            </a:r>
            <a:endParaRPr lang="en-US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6506065" y="4654155"/>
            <a:ext cx="2469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Direct Product Rules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28364" y="4684806"/>
            <a:ext cx="2431674" cy="187272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3939" y="4681774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5"/>
          <p:cNvSpPr/>
          <p:nvPr/>
        </p:nvSpPr>
        <p:spPr>
          <a:xfrm>
            <a:off x="5819019" y="4566822"/>
            <a:ext cx="35298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g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4015409" y="4550454"/>
            <a:ext cx="35298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g</a:t>
            </a:r>
            <a:endParaRPr lang="en-US" sz="2800" dirty="0"/>
          </a:p>
        </p:txBody>
      </p: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69122" y="5137330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48"/>
          <p:cNvSpPr/>
          <p:nvPr/>
        </p:nvSpPr>
        <p:spPr>
          <a:xfrm>
            <a:off x="7552477" y="5035506"/>
            <a:ext cx="37382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u</a:t>
            </a:r>
            <a:endParaRPr lang="en-US" sz="2800" dirty="0"/>
          </a:p>
        </p:txBody>
      </p:sp>
      <p:sp>
        <p:nvSpPr>
          <p:cNvPr id="50" name="Rectangle 49"/>
          <p:cNvSpPr/>
          <p:nvPr/>
        </p:nvSpPr>
        <p:spPr>
          <a:xfrm>
            <a:off x="6880626" y="5018987"/>
            <a:ext cx="35298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g</a:t>
            </a:r>
            <a:endParaRPr lang="en-US" sz="2800" dirty="0"/>
          </a:p>
        </p:txBody>
      </p:sp>
      <p:sp>
        <p:nvSpPr>
          <p:cNvPr id="51" name="Rectangle 50"/>
          <p:cNvSpPr/>
          <p:nvPr/>
        </p:nvSpPr>
        <p:spPr>
          <a:xfrm>
            <a:off x="7901495" y="5056324"/>
            <a:ext cx="63511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= u</a:t>
            </a:r>
            <a:endParaRPr lang="en-US" sz="2800" dirty="0"/>
          </a:p>
        </p:txBody>
      </p:sp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4042" y="5614186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Rectangle 52"/>
          <p:cNvSpPr/>
          <p:nvPr/>
        </p:nvSpPr>
        <p:spPr>
          <a:xfrm>
            <a:off x="7557397" y="5512362"/>
            <a:ext cx="35298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g</a:t>
            </a:r>
            <a:endParaRPr lang="en-US" sz="2800" dirty="0"/>
          </a:p>
        </p:txBody>
      </p:sp>
      <p:sp>
        <p:nvSpPr>
          <p:cNvPr id="54" name="Rectangle 53"/>
          <p:cNvSpPr/>
          <p:nvPr/>
        </p:nvSpPr>
        <p:spPr>
          <a:xfrm>
            <a:off x="6885546" y="5495843"/>
            <a:ext cx="35298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g</a:t>
            </a:r>
            <a:endParaRPr lang="en-US" sz="2800" dirty="0"/>
          </a:p>
        </p:txBody>
      </p:sp>
      <p:sp>
        <p:nvSpPr>
          <p:cNvPr id="55" name="Rectangle 54"/>
          <p:cNvSpPr/>
          <p:nvPr/>
        </p:nvSpPr>
        <p:spPr>
          <a:xfrm>
            <a:off x="7906415" y="5533180"/>
            <a:ext cx="63511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= g</a:t>
            </a:r>
            <a:endParaRPr lang="en-US" sz="2800" dirty="0"/>
          </a:p>
        </p:txBody>
      </p:sp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64214" y="6105790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ectangle 56"/>
          <p:cNvSpPr/>
          <p:nvPr/>
        </p:nvSpPr>
        <p:spPr>
          <a:xfrm>
            <a:off x="7547569" y="6003966"/>
            <a:ext cx="37382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u</a:t>
            </a:r>
            <a:endParaRPr lang="en-US" sz="2800" dirty="0"/>
          </a:p>
        </p:txBody>
      </p:sp>
      <p:sp>
        <p:nvSpPr>
          <p:cNvPr id="58" name="Rectangle 57"/>
          <p:cNvSpPr/>
          <p:nvPr/>
        </p:nvSpPr>
        <p:spPr>
          <a:xfrm>
            <a:off x="6875718" y="5987447"/>
            <a:ext cx="37382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u</a:t>
            </a:r>
            <a:endParaRPr lang="en-US" sz="2800" dirty="0"/>
          </a:p>
        </p:txBody>
      </p:sp>
      <p:sp>
        <p:nvSpPr>
          <p:cNvPr id="59" name="Rectangle 58"/>
          <p:cNvSpPr/>
          <p:nvPr/>
        </p:nvSpPr>
        <p:spPr>
          <a:xfrm>
            <a:off x="7896587" y="6024784"/>
            <a:ext cx="63511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= g</a:t>
            </a:r>
            <a:endParaRPr lang="en-US" sz="2800" dirty="0"/>
          </a:p>
        </p:txBody>
      </p:sp>
      <p:sp>
        <p:nvSpPr>
          <p:cNvPr id="60" name="Rectangle 59"/>
          <p:cNvSpPr/>
          <p:nvPr/>
        </p:nvSpPr>
        <p:spPr>
          <a:xfrm>
            <a:off x="3109330" y="4571759"/>
            <a:ext cx="71686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u  =</a:t>
            </a:r>
            <a:endParaRPr lang="en-US" sz="2800" dirty="0"/>
          </a:p>
        </p:txBody>
      </p:sp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3069" y="5189897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61"/>
          <p:cNvSpPr/>
          <p:nvPr/>
        </p:nvSpPr>
        <p:spPr>
          <a:xfrm>
            <a:off x="4928148" y="5088073"/>
            <a:ext cx="37382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u</a:t>
            </a:r>
            <a:endParaRPr lang="en-US" sz="2800" dirty="0"/>
          </a:p>
        </p:txBody>
      </p:sp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8859" y="5202874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Rectangle 63"/>
          <p:cNvSpPr/>
          <p:nvPr/>
        </p:nvSpPr>
        <p:spPr>
          <a:xfrm>
            <a:off x="5823939" y="5087922"/>
            <a:ext cx="37382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u</a:t>
            </a:r>
            <a:endParaRPr lang="en-US" sz="2800" dirty="0"/>
          </a:p>
        </p:txBody>
      </p:sp>
      <p:sp>
        <p:nvSpPr>
          <p:cNvPr id="65" name="Rectangle 64"/>
          <p:cNvSpPr/>
          <p:nvPr/>
        </p:nvSpPr>
        <p:spPr>
          <a:xfrm>
            <a:off x="4020329" y="5071554"/>
            <a:ext cx="37382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u</a:t>
            </a:r>
            <a:endParaRPr lang="en-US" sz="2800" dirty="0"/>
          </a:p>
        </p:txBody>
      </p:sp>
      <p:sp>
        <p:nvSpPr>
          <p:cNvPr id="66" name="Rectangle 65"/>
          <p:cNvSpPr/>
          <p:nvPr/>
        </p:nvSpPr>
        <p:spPr>
          <a:xfrm>
            <a:off x="3114250" y="5092859"/>
            <a:ext cx="71686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u  =</a:t>
            </a:r>
            <a:endParaRPr lang="en-US" sz="2800" dirty="0"/>
          </a:p>
        </p:txBody>
      </p:sp>
      <p:pic>
        <p:nvPicPr>
          <p:cNvPr id="6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3069" y="5735573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ectangle 67"/>
          <p:cNvSpPr/>
          <p:nvPr/>
        </p:nvSpPr>
        <p:spPr>
          <a:xfrm>
            <a:off x="4928148" y="5633749"/>
            <a:ext cx="37382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u</a:t>
            </a:r>
            <a:endParaRPr lang="en-US" sz="2800" dirty="0"/>
          </a:p>
        </p:txBody>
      </p:sp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8859" y="5748550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Rectangle 69"/>
          <p:cNvSpPr/>
          <p:nvPr/>
        </p:nvSpPr>
        <p:spPr>
          <a:xfrm>
            <a:off x="5823939" y="5633598"/>
            <a:ext cx="37382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u</a:t>
            </a:r>
            <a:endParaRPr lang="en-US" sz="2800" dirty="0"/>
          </a:p>
        </p:txBody>
      </p:sp>
      <p:sp>
        <p:nvSpPr>
          <p:cNvPr id="71" name="Rectangle 70"/>
          <p:cNvSpPr/>
          <p:nvPr/>
        </p:nvSpPr>
        <p:spPr>
          <a:xfrm>
            <a:off x="4020329" y="5617230"/>
            <a:ext cx="35298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g</a:t>
            </a:r>
            <a:endParaRPr lang="en-US" sz="2800" dirty="0"/>
          </a:p>
        </p:txBody>
      </p:sp>
      <p:sp>
        <p:nvSpPr>
          <p:cNvPr id="72" name="Rectangle 71"/>
          <p:cNvSpPr/>
          <p:nvPr/>
        </p:nvSpPr>
        <p:spPr>
          <a:xfrm>
            <a:off x="3114250" y="5638535"/>
            <a:ext cx="71686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g  =</a:t>
            </a:r>
            <a:endParaRPr lang="en-US" sz="2800" dirty="0"/>
          </a:p>
        </p:txBody>
      </p:sp>
      <p:pic>
        <p:nvPicPr>
          <p:cNvPr id="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7989" y="6271421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Rectangle 73"/>
          <p:cNvSpPr/>
          <p:nvPr/>
        </p:nvSpPr>
        <p:spPr>
          <a:xfrm>
            <a:off x="4933068" y="6169597"/>
            <a:ext cx="37382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u</a:t>
            </a:r>
            <a:endParaRPr lang="en-US" sz="2800" dirty="0"/>
          </a:p>
        </p:txBody>
      </p:sp>
      <p:pic>
        <p:nvPicPr>
          <p:cNvPr id="7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3779" y="6284398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Rectangle 75"/>
          <p:cNvSpPr/>
          <p:nvPr/>
        </p:nvSpPr>
        <p:spPr>
          <a:xfrm>
            <a:off x="5828859" y="6169446"/>
            <a:ext cx="35298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g</a:t>
            </a:r>
            <a:endParaRPr lang="en-US" sz="2800" dirty="0"/>
          </a:p>
        </p:txBody>
      </p:sp>
      <p:sp>
        <p:nvSpPr>
          <p:cNvPr id="77" name="Rectangle 76"/>
          <p:cNvSpPr/>
          <p:nvPr/>
        </p:nvSpPr>
        <p:spPr>
          <a:xfrm>
            <a:off x="4025249" y="6153078"/>
            <a:ext cx="37382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u</a:t>
            </a:r>
            <a:endParaRPr lang="en-US" sz="2800" dirty="0"/>
          </a:p>
        </p:txBody>
      </p:sp>
      <p:sp>
        <p:nvSpPr>
          <p:cNvPr id="78" name="Rectangle 77"/>
          <p:cNvSpPr/>
          <p:nvPr/>
        </p:nvSpPr>
        <p:spPr>
          <a:xfrm>
            <a:off x="3119170" y="6174383"/>
            <a:ext cx="71686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g  =</a:t>
            </a:r>
            <a:endParaRPr lang="en-US" sz="2800" dirty="0"/>
          </a:p>
        </p:txBody>
      </p:sp>
      <p:sp>
        <p:nvSpPr>
          <p:cNvPr id="79" name="TextBox 78"/>
          <p:cNvSpPr txBox="1"/>
          <p:nvPr/>
        </p:nvSpPr>
        <p:spPr>
          <a:xfrm>
            <a:off x="1497826" y="6236745"/>
            <a:ext cx="149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Allowed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507666" y="4602157"/>
            <a:ext cx="149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Forbidden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497838" y="5108509"/>
            <a:ext cx="149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Forbidden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497826" y="5694067"/>
            <a:ext cx="149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Allowed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679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3" grpId="0"/>
      <p:bldP spid="26" grpId="0"/>
      <p:bldP spid="27" grpId="0"/>
      <p:bldP spid="28" grpId="0" animBg="1"/>
      <p:bldP spid="30" grpId="0"/>
      <p:bldP spid="29" grpId="0"/>
      <p:bldP spid="33" grpId="0"/>
      <p:bldP spid="40" grpId="0"/>
      <p:bldP spid="42" grpId="0" animBg="1"/>
      <p:bldP spid="46" grpId="0"/>
      <p:bldP spid="47" grpId="0"/>
      <p:bldP spid="49" grpId="0"/>
      <p:bldP spid="50" grpId="0"/>
      <p:bldP spid="51" grpId="0"/>
      <p:bldP spid="53" grpId="0"/>
      <p:bldP spid="54" grpId="0"/>
      <p:bldP spid="55" grpId="0"/>
      <p:bldP spid="57" grpId="0"/>
      <p:bldP spid="58" grpId="0"/>
      <p:bldP spid="59" grpId="0"/>
      <p:bldP spid="60" grpId="0"/>
      <p:bldP spid="62" grpId="0"/>
      <p:bldP spid="64" grpId="0"/>
      <p:bldP spid="65" grpId="0"/>
      <p:bldP spid="66" grpId="0"/>
      <p:bldP spid="68" grpId="0"/>
      <p:bldP spid="70" grpId="0"/>
      <p:bldP spid="71" grpId="0"/>
      <p:bldP spid="72" grpId="0"/>
      <p:bldP spid="74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Selection Rules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18249" y="2182242"/>
            <a:ext cx="4060727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err="1"/>
              <a:t>g</a:t>
            </a:r>
            <a:r>
              <a:rPr lang="en-US" sz="2800" dirty="0" err="1">
                <a:cs typeface="Arial" charset="0"/>
              </a:rPr>
              <a:t>→</a:t>
            </a:r>
            <a:r>
              <a:rPr lang="en-US" sz="2800" dirty="0" err="1"/>
              <a:t>g</a:t>
            </a:r>
            <a:r>
              <a:rPr lang="en-US" sz="2800" dirty="0"/>
              <a:t>   </a:t>
            </a:r>
            <a:r>
              <a:rPr lang="en-US" sz="2800" dirty="0" err="1"/>
              <a:t>u</a:t>
            </a:r>
            <a:r>
              <a:rPr lang="en-US" sz="2800" dirty="0" err="1">
                <a:cs typeface="Arial" charset="0"/>
              </a:rPr>
              <a:t>→</a:t>
            </a:r>
            <a:r>
              <a:rPr lang="en-US" sz="2800" dirty="0" err="1"/>
              <a:t>u</a:t>
            </a:r>
            <a:r>
              <a:rPr lang="en-US" sz="2800" dirty="0"/>
              <a:t>       </a:t>
            </a:r>
            <a:r>
              <a:rPr lang="en-US" sz="2800" dirty="0" err="1"/>
              <a:t>g</a:t>
            </a:r>
            <a:r>
              <a:rPr lang="en-US" sz="2800" dirty="0" err="1">
                <a:cs typeface="Arial" charset="0"/>
              </a:rPr>
              <a:t>→</a:t>
            </a:r>
            <a:r>
              <a:rPr lang="en-US" sz="2800" dirty="0" err="1"/>
              <a:t>u</a:t>
            </a:r>
            <a:r>
              <a:rPr lang="en-US" sz="2800" dirty="0"/>
              <a:t>   </a:t>
            </a:r>
            <a:r>
              <a:rPr lang="en-US" sz="2800" dirty="0" err="1"/>
              <a:t>u</a:t>
            </a:r>
            <a:r>
              <a:rPr lang="en-US" sz="2800" dirty="0" err="1">
                <a:cs typeface="Arial" charset="0"/>
              </a:rPr>
              <a:t>→</a:t>
            </a:r>
            <a:r>
              <a:rPr lang="en-US" sz="2800" dirty="0" err="1"/>
              <a:t>g</a:t>
            </a:r>
            <a:r>
              <a:rPr lang="en-US" sz="2800" dirty="0"/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49488" y="2708909"/>
            <a:ext cx="149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Allowed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58905" y="2711537"/>
            <a:ext cx="149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Forbidden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338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406" y="3785227"/>
            <a:ext cx="4648578" cy="274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5348028" y="3180559"/>
            <a:ext cx="3014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/>
              <a:t>For O</a:t>
            </a:r>
            <a:r>
              <a:rPr lang="en-US" sz="2400" u="sng" baseline="-25000" dirty="0" smtClean="0"/>
              <a:t>h</a:t>
            </a:r>
            <a:r>
              <a:rPr lang="en-US" sz="2400" u="sng" dirty="0" smtClean="0"/>
              <a:t> complexes</a:t>
            </a:r>
            <a:endParaRPr lang="en-US" sz="2400" u="sng" dirty="0"/>
          </a:p>
        </p:txBody>
      </p:sp>
      <p:sp>
        <p:nvSpPr>
          <p:cNvPr id="84" name="TextBox 83"/>
          <p:cNvSpPr txBox="1"/>
          <p:nvPr/>
        </p:nvSpPr>
        <p:spPr>
          <a:xfrm>
            <a:off x="6736092" y="3956716"/>
            <a:ext cx="149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Forbidden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319331" y="3677923"/>
            <a:ext cx="106792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d </a:t>
            </a:r>
            <a:r>
              <a:rPr lang="en-US" sz="2800" dirty="0" smtClean="0">
                <a:cs typeface="Arial" charset="0"/>
              </a:rPr>
              <a:t>→ </a:t>
            </a:r>
            <a:r>
              <a:rPr lang="en-US" sz="2800" dirty="0" smtClean="0"/>
              <a:t>d</a:t>
            </a:r>
            <a:endParaRPr lang="en-US" sz="2800" dirty="0"/>
          </a:p>
        </p:txBody>
      </p:sp>
      <p:sp>
        <p:nvSpPr>
          <p:cNvPr id="86" name="Rectangle 85"/>
          <p:cNvSpPr/>
          <p:nvPr/>
        </p:nvSpPr>
        <p:spPr>
          <a:xfrm>
            <a:off x="5162023" y="4110535"/>
            <a:ext cx="131799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t</a:t>
            </a:r>
            <a:r>
              <a:rPr lang="en-US" sz="2800" baseline="-25000" dirty="0" smtClean="0"/>
              <a:t>2g</a:t>
            </a:r>
            <a:r>
              <a:rPr lang="en-US" sz="2800" dirty="0" smtClean="0"/>
              <a:t> </a:t>
            </a:r>
            <a:r>
              <a:rPr lang="en-US" sz="2800" dirty="0" smtClean="0">
                <a:cs typeface="Arial" charset="0"/>
              </a:rPr>
              <a:t>→ </a:t>
            </a:r>
            <a:r>
              <a:rPr lang="en-US" sz="2800" dirty="0" err="1" smtClean="0"/>
              <a:t>e</a:t>
            </a:r>
            <a:r>
              <a:rPr lang="en-US" sz="2800" baseline="-25000" dirty="0" err="1" smtClean="0"/>
              <a:t>g</a:t>
            </a:r>
            <a:endParaRPr lang="en-US" sz="2800" baseline="-25000" dirty="0"/>
          </a:p>
        </p:txBody>
      </p:sp>
      <p:sp>
        <p:nvSpPr>
          <p:cNvPr id="87" name="Right Brace 86"/>
          <p:cNvSpPr/>
          <p:nvPr/>
        </p:nvSpPr>
        <p:spPr>
          <a:xfrm>
            <a:off x="6419680" y="3772996"/>
            <a:ext cx="272168" cy="799611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6593532" y="5067736"/>
            <a:ext cx="149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Allowed</a:t>
            </a:r>
          </a:p>
        </p:txBody>
      </p:sp>
      <p:sp>
        <p:nvSpPr>
          <p:cNvPr id="89" name="Rectangle 88"/>
          <p:cNvSpPr/>
          <p:nvPr/>
        </p:nvSpPr>
        <p:spPr>
          <a:xfrm>
            <a:off x="5324251" y="4788943"/>
            <a:ext cx="106792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d </a:t>
            </a:r>
            <a:r>
              <a:rPr lang="en-US" sz="2800" dirty="0" smtClean="0">
                <a:cs typeface="Arial" charset="0"/>
              </a:rPr>
              <a:t>→ </a:t>
            </a:r>
            <a:r>
              <a:rPr lang="en-US" sz="2800" dirty="0" smtClean="0"/>
              <a:t>p</a:t>
            </a:r>
            <a:endParaRPr lang="en-US" sz="2800" dirty="0"/>
          </a:p>
        </p:txBody>
      </p:sp>
      <p:sp>
        <p:nvSpPr>
          <p:cNvPr id="90" name="Rectangle 89"/>
          <p:cNvSpPr/>
          <p:nvPr/>
        </p:nvSpPr>
        <p:spPr>
          <a:xfrm>
            <a:off x="5166943" y="5221555"/>
            <a:ext cx="1394934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t</a:t>
            </a:r>
            <a:r>
              <a:rPr lang="en-US" sz="2800" baseline="-25000" dirty="0" smtClean="0"/>
              <a:t>2g</a:t>
            </a:r>
            <a:r>
              <a:rPr lang="en-US" sz="2800" dirty="0" smtClean="0"/>
              <a:t> </a:t>
            </a:r>
            <a:r>
              <a:rPr lang="en-US" sz="2800" dirty="0" smtClean="0">
                <a:cs typeface="Arial" charset="0"/>
              </a:rPr>
              <a:t>→ </a:t>
            </a:r>
            <a:r>
              <a:rPr lang="en-US" sz="2800" dirty="0" smtClean="0"/>
              <a:t>t</a:t>
            </a:r>
            <a:r>
              <a:rPr lang="en-US" sz="2800" baseline="-25000" dirty="0" smtClean="0"/>
              <a:t>1u</a:t>
            </a:r>
            <a:endParaRPr lang="en-US" sz="2800" baseline="-25000" dirty="0"/>
          </a:p>
        </p:txBody>
      </p:sp>
      <p:sp>
        <p:nvSpPr>
          <p:cNvPr id="91" name="Right Brace 90"/>
          <p:cNvSpPr/>
          <p:nvPr/>
        </p:nvSpPr>
        <p:spPr>
          <a:xfrm>
            <a:off x="6424600" y="4884016"/>
            <a:ext cx="272168" cy="799611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790176" y="6149260"/>
            <a:ext cx="149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Forbidden</a:t>
            </a:r>
          </a:p>
        </p:txBody>
      </p:sp>
      <p:sp>
        <p:nvSpPr>
          <p:cNvPr id="93" name="Rectangle 92"/>
          <p:cNvSpPr/>
          <p:nvPr/>
        </p:nvSpPr>
        <p:spPr>
          <a:xfrm>
            <a:off x="5329171" y="5870467"/>
            <a:ext cx="106792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p </a:t>
            </a:r>
            <a:r>
              <a:rPr lang="en-US" sz="2800" dirty="0" smtClean="0">
                <a:cs typeface="Arial" charset="0"/>
              </a:rPr>
              <a:t>→ </a:t>
            </a:r>
            <a:r>
              <a:rPr lang="en-US" sz="2800" dirty="0" smtClean="0"/>
              <a:t>p</a:t>
            </a:r>
            <a:endParaRPr lang="en-US" sz="2800" dirty="0"/>
          </a:p>
        </p:txBody>
      </p:sp>
      <p:sp>
        <p:nvSpPr>
          <p:cNvPr id="94" name="Rectangle 93"/>
          <p:cNvSpPr/>
          <p:nvPr/>
        </p:nvSpPr>
        <p:spPr>
          <a:xfrm>
            <a:off x="5171863" y="6303079"/>
            <a:ext cx="140775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t</a:t>
            </a:r>
            <a:r>
              <a:rPr lang="en-US" sz="2800" baseline="-25000" dirty="0" smtClean="0"/>
              <a:t>1u</a:t>
            </a:r>
            <a:r>
              <a:rPr lang="en-US" sz="2800" dirty="0" smtClean="0"/>
              <a:t> </a:t>
            </a:r>
            <a:r>
              <a:rPr lang="en-US" sz="2800" dirty="0" smtClean="0">
                <a:cs typeface="Arial" charset="0"/>
              </a:rPr>
              <a:t>→ </a:t>
            </a:r>
            <a:r>
              <a:rPr lang="en-US" sz="2800" dirty="0" smtClean="0"/>
              <a:t>t</a:t>
            </a:r>
            <a:r>
              <a:rPr lang="en-US" sz="2800" baseline="-25000" dirty="0" smtClean="0"/>
              <a:t>1u</a:t>
            </a:r>
            <a:endParaRPr lang="en-US" sz="2800" baseline="-25000" dirty="0"/>
          </a:p>
        </p:txBody>
      </p:sp>
      <p:sp>
        <p:nvSpPr>
          <p:cNvPr id="95" name="Right Brace 94"/>
          <p:cNvSpPr/>
          <p:nvPr/>
        </p:nvSpPr>
        <p:spPr>
          <a:xfrm>
            <a:off x="6429520" y="5965540"/>
            <a:ext cx="272168" cy="799611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4"/>
          <p:cNvSpPr>
            <a:spLocks noChangeArrowheads="1"/>
          </p:cNvSpPr>
          <p:nvPr/>
        </p:nvSpPr>
        <p:spPr bwMode="auto">
          <a:xfrm>
            <a:off x="137160" y="731561"/>
            <a:ext cx="88734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 smtClean="0"/>
              <a:t>S</a:t>
            </a:r>
            <a:r>
              <a:rPr lang="en-US" sz="2000" b="1" i="1" dirty="0" smtClean="0"/>
              <a:t>election </a:t>
            </a:r>
            <a:r>
              <a:rPr lang="en-US" sz="2000" b="1" i="1" dirty="0"/>
              <a:t>rules</a:t>
            </a:r>
            <a:r>
              <a:rPr lang="en-US" sz="2000" b="1" dirty="0"/>
              <a:t> </a:t>
            </a:r>
            <a:r>
              <a:rPr lang="en-US" sz="2000" dirty="0" smtClean="0"/>
              <a:t>determine </a:t>
            </a:r>
            <a:r>
              <a:rPr lang="en-US" sz="2000" dirty="0"/>
              <a:t>the probability (intensity) of the transition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97" name="Rectangle 4"/>
          <p:cNvSpPr>
            <a:spLocks noChangeArrowheads="1"/>
          </p:cNvSpPr>
          <p:nvPr/>
        </p:nvSpPr>
        <p:spPr bwMode="auto">
          <a:xfrm>
            <a:off x="366252" y="1180684"/>
            <a:ext cx="838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000" b="1" i="1" u="sng" dirty="0" smtClean="0">
                <a:solidFill>
                  <a:srgbClr val="FF0000"/>
                </a:solidFill>
              </a:rPr>
              <a:t>Symmetry </a:t>
            </a:r>
            <a:r>
              <a:rPr lang="en-US" sz="2000" i="1" u="sng" dirty="0">
                <a:solidFill>
                  <a:srgbClr val="FF0000"/>
                </a:solidFill>
              </a:rPr>
              <a:t>(</a:t>
            </a:r>
            <a:r>
              <a:rPr lang="en-US" sz="2000" i="1" u="sng" dirty="0" err="1">
                <a:solidFill>
                  <a:srgbClr val="FF0000"/>
                </a:solidFill>
              </a:rPr>
              <a:t>Laporte</a:t>
            </a:r>
            <a:r>
              <a:rPr lang="en-US" sz="2000" i="1" u="sng" dirty="0">
                <a:solidFill>
                  <a:srgbClr val="FF0000"/>
                </a:solidFill>
              </a:rPr>
              <a:t>) Selection Rule</a:t>
            </a:r>
            <a:r>
              <a:rPr lang="en-US" sz="2000" i="1" dirty="0">
                <a:solidFill>
                  <a:srgbClr val="FF0000"/>
                </a:solidFill>
              </a:rPr>
              <a:t>: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The 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initial and final </a:t>
            </a:r>
            <a:r>
              <a:rPr lang="en-US" sz="2000" dirty="0" err="1">
                <a:solidFill>
                  <a:srgbClr val="333333"/>
                </a:solidFill>
                <a:cs typeface="Arial" pitchFamily="34" charset="0"/>
              </a:rPr>
              <a:t>wavefunctions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 must change in parity. 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Only even (g)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 ↔ odd 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(u) transitions 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are allowed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.</a:t>
            </a:r>
            <a:r>
              <a:rPr lang="en-US" sz="2000" dirty="0"/>
              <a:t> Transitions between the orbitals of the same sub shell are forbidden. </a:t>
            </a:r>
            <a:endParaRPr lang="en-US" sz="2000" dirty="0">
              <a:solidFill>
                <a:srgbClr val="333333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702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7" grpId="0" animBg="1"/>
      <p:bldP spid="88" grpId="0"/>
      <p:bldP spid="89" grpId="0"/>
      <p:bldP spid="90" grpId="0"/>
      <p:bldP spid="91" grpId="0" animBg="1"/>
      <p:bldP spid="92" grpId="0"/>
      <p:bldP spid="93" grpId="0"/>
      <p:bldP spid="94" grpId="0"/>
      <p:bldP spid="9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Selection Rules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37160" y="875654"/>
            <a:ext cx="88734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 dirty="0" smtClean="0"/>
              <a:t>S</a:t>
            </a:r>
            <a:r>
              <a:rPr lang="en-US" sz="2400" b="1" i="1" dirty="0" smtClean="0"/>
              <a:t>election </a:t>
            </a:r>
            <a:r>
              <a:rPr lang="en-US" sz="2400" b="1" i="1" dirty="0"/>
              <a:t>rules</a:t>
            </a:r>
            <a:r>
              <a:rPr lang="en-US" sz="2400" b="1" dirty="0"/>
              <a:t> </a:t>
            </a:r>
            <a:r>
              <a:rPr lang="en-US" sz="2400" dirty="0" smtClean="0"/>
              <a:t>determine </a:t>
            </a:r>
            <a:r>
              <a:rPr lang="en-US" sz="2400" dirty="0"/>
              <a:t>the probability (intensity) of the transition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61950" y="4231391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 i="1" u="sng" dirty="0">
                <a:solidFill>
                  <a:srgbClr val="FF0000"/>
                </a:solidFill>
              </a:rPr>
              <a:t>Spin</a:t>
            </a:r>
            <a:r>
              <a:rPr lang="en-US" sz="2400" i="1" u="sng" dirty="0">
                <a:solidFill>
                  <a:srgbClr val="FF0000"/>
                </a:solidFill>
              </a:rPr>
              <a:t> Selection Rule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dirty="0"/>
              <a:t>There must be no change in the spin multiplicity </a:t>
            </a:r>
            <a:r>
              <a:rPr lang="en-US" sz="2400" dirty="0" smtClean="0"/>
              <a:t>(</a:t>
            </a:r>
            <a:r>
              <a:rPr lang="en-US" sz="2400" dirty="0" smtClean="0">
                <a:latin typeface="Symbol" panose="05050102010706020507" pitchFamily="18" charset="2"/>
              </a:rPr>
              <a:t>D</a:t>
            </a:r>
            <a:r>
              <a:rPr lang="en-US" sz="2400" dirty="0" smtClean="0"/>
              <a:t>S = 0) </a:t>
            </a:r>
            <a:r>
              <a:rPr lang="en-US" sz="2400" dirty="0"/>
              <a:t>during the transition.</a:t>
            </a:r>
          </a:p>
          <a:p>
            <a:r>
              <a:rPr lang="en-US" sz="2400" dirty="0" smtClean="0"/>
              <a:t>i.e</a:t>
            </a:r>
            <a:r>
              <a:rPr lang="en-US" sz="2400" dirty="0"/>
              <a:t>. the spin of the electron must not change during the transition. 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81000" y="1568401"/>
            <a:ext cx="838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 i="1" u="sng" dirty="0" smtClean="0">
                <a:solidFill>
                  <a:srgbClr val="FF0000"/>
                </a:solidFill>
              </a:rPr>
              <a:t>Symmetry </a:t>
            </a:r>
            <a:r>
              <a:rPr lang="en-US" sz="2400" i="1" u="sng" dirty="0">
                <a:solidFill>
                  <a:srgbClr val="FF0000"/>
                </a:solidFill>
              </a:rPr>
              <a:t>(</a:t>
            </a:r>
            <a:r>
              <a:rPr lang="en-US" sz="2400" i="1" u="sng" dirty="0" err="1">
                <a:solidFill>
                  <a:srgbClr val="FF0000"/>
                </a:solidFill>
              </a:rPr>
              <a:t>Laporte</a:t>
            </a:r>
            <a:r>
              <a:rPr lang="en-US" sz="2400" i="1" u="sng" dirty="0">
                <a:solidFill>
                  <a:srgbClr val="FF0000"/>
                </a:solidFill>
              </a:rPr>
              <a:t>) Selection Rule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cs typeface="Arial" pitchFamily="34" charset="0"/>
              </a:rPr>
              <a:t>The </a:t>
            </a:r>
            <a:r>
              <a:rPr lang="en-US" sz="2400" dirty="0">
                <a:cs typeface="Arial" pitchFamily="34" charset="0"/>
              </a:rPr>
              <a:t>initial and final </a:t>
            </a:r>
            <a:r>
              <a:rPr lang="en-US" sz="2400" dirty="0" err="1">
                <a:cs typeface="Arial" pitchFamily="34" charset="0"/>
              </a:rPr>
              <a:t>wavefunctions</a:t>
            </a:r>
            <a:r>
              <a:rPr lang="en-US" sz="2400" dirty="0">
                <a:cs typeface="Arial" pitchFamily="34" charset="0"/>
              </a:rPr>
              <a:t> must change </a:t>
            </a:r>
            <a:r>
              <a:rPr lang="en-US" sz="2400" dirty="0" smtClean="0">
                <a:cs typeface="Arial" pitchFamily="34" charset="0"/>
              </a:rPr>
              <a:t>in </a:t>
            </a:r>
            <a:r>
              <a:rPr lang="en-US" sz="2400" dirty="0">
                <a:cs typeface="Arial" pitchFamily="34" charset="0"/>
              </a:rPr>
              <a:t>parity. Parity is related to the orbital angular momentum summation over all elections </a:t>
            </a:r>
            <a:r>
              <a:rPr lang="en-US" sz="2400" dirty="0" err="1">
                <a:cs typeface="Arial" pitchFamily="34" charset="0"/>
              </a:rPr>
              <a:t>Σl</a:t>
            </a:r>
            <a:r>
              <a:rPr lang="en-US" sz="2400" baseline="-30000" dirty="0" err="1">
                <a:cs typeface="Arial" pitchFamily="34" charset="0"/>
              </a:rPr>
              <a:t>i</a:t>
            </a:r>
            <a:r>
              <a:rPr lang="en-US" sz="2400" dirty="0">
                <a:cs typeface="Arial" pitchFamily="34" charset="0"/>
              </a:rPr>
              <a:t>, which can be even or odd; only even ↔ odd transitions are allowed</a:t>
            </a:r>
            <a:r>
              <a:rPr lang="en-US" sz="2400" dirty="0" smtClean="0">
                <a:cs typeface="Arial" pitchFamily="34" charset="0"/>
              </a:rPr>
              <a:t>.</a:t>
            </a:r>
            <a:r>
              <a:rPr lang="en-US" sz="2400" dirty="0"/>
              <a:t> </a:t>
            </a:r>
            <a:r>
              <a:rPr lang="en-US" sz="2400" dirty="0" smtClean="0"/>
              <a:t>Transitions </a:t>
            </a:r>
            <a:r>
              <a:rPr lang="en-US" sz="2400" dirty="0"/>
              <a:t>between the orbitals of the same sub shell are forbidden. </a:t>
            </a:r>
            <a:endParaRPr lang="en-US" sz="24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823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859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2812" y="4239476"/>
            <a:ext cx="1447431" cy="243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Selection Rules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37160" y="815693"/>
            <a:ext cx="88734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 smtClean="0"/>
              <a:t>S</a:t>
            </a:r>
            <a:r>
              <a:rPr lang="en-US" sz="2000" b="1" i="1" dirty="0" smtClean="0"/>
              <a:t>election </a:t>
            </a:r>
            <a:r>
              <a:rPr lang="en-US" sz="2000" b="1" i="1" dirty="0"/>
              <a:t>rules</a:t>
            </a:r>
            <a:r>
              <a:rPr lang="en-US" sz="2000" b="1" dirty="0"/>
              <a:t> </a:t>
            </a:r>
            <a:r>
              <a:rPr lang="en-US" sz="2000" dirty="0" smtClean="0"/>
              <a:t>determine </a:t>
            </a:r>
            <a:r>
              <a:rPr lang="en-US" sz="2000" dirty="0"/>
              <a:t>the probability (intensity) of the transition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04024" y="1313921"/>
            <a:ext cx="88072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000" b="1" i="1" u="sng" dirty="0">
                <a:solidFill>
                  <a:srgbClr val="FF0000"/>
                </a:solidFill>
              </a:rPr>
              <a:t>Spin</a:t>
            </a:r>
            <a:r>
              <a:rPr lang="en-US" sz="2000" i="1" u="sng" dirty="0">
                <a:solidFill>
                  <a:srgbClr val="FF0000"/>
                </a:solidFill>
              </a:rPr>
              <a:t> Selection Rule</a:t>
            </a:r>
            <a:r>
              <a:rPr lang="en-US" sz="2000" i="1" dirty="0">
                <a:solidFill>
                  <a:srgbClr val="FF0000"/>
                </a:solidFill>
              </a:rPr>
              <a:t>:</a:t>
            </a:r>
            <a:r>
              <a:rPr lang="en-US" sz="2000" i="1" dirty="0"/>
              <a:t> </a:t>
            </a:r>
            <a:r>
              <a:rPr lang="en-US" sz="2000" dirty="0"/>
              <a:t>There must be no change in the spin multiplicity (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S = 0) during the </a:t>
            </a:r>
            <a:r>
              <a:rPr lang="en-US" sz="2000" dirty="0" smtClean="0"/>
              <a:t>transition.  i.e</a:t>
            </a:r>
            <a:r>
              <a:rPr lang="en-US" sz="2000" dirty="0"/>
              <a:t>. the spin of the electron must not change during the transition.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59932" y="3987625"/>
            <a:ext cx="149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Forbidden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8" name="Right Brace 27"/>
          <p:cNvSpPr/>
          <p:nvPr/>
        </p:nvSpPr>
        <p:spPr>
          <a:xfrm>
            <a:off x="1659555" y="4692231"/>
            <a:ext cx="294827" cy="48906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601346" y="3963134"/>
            <a:ext cx="149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Allowed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27220" y="4726584"/>
            <a:ext cx="131959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baseline="30000" dirty="0" smtClean="0"/>
              <a:t>1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</a:t>
            </a:r>
            <a:r>
              <a:rPr lang="en-US" sz="2400" dirty="0" smtClean="0">
                <a:cs typeface="Arial" charset="0"/>
              </a:rPr>
              <a:t>→ 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370609" y="5478478"/>
            <a:ext cx="131959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baseline="30000" dirty="0" smtClean="0"/>
              <a:t>1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</a:t>
            </a:r>
            <a:r>
              <a:rPr lang="en-US" sz="2400" dirty="0" smtClean="0">
                <a:cs typeface="Arial" charset="0"/>
              </a:rPr>
              <a:t>→ 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21" name="Rectangle 20"/>
          <p:cNvSpPr/>
          <p:nvPr/>
        </p:nvSpPr>
        <p:spPr>
          <a:xfrm>
            <a:off x="372672" y="6213543"/>
            <a:ext cx="134684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baseline="30000" dirty="0" smtClean="0"/>
              <a:t>3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</a:t>
            </a:r>
            <a:r>
              <a:rPr lang="en-US" sz="2400" dirty="0" smtClean="0">
                <a:cs typeface="Arial" charset="0"/>
              </a:rPr>
              <a:t>→ 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A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27" name="Rectangle 26"/>
          <p:cNvSpPr/>
          <p:nvPr/>
        </p:nvSpPr>
        <p:spPr>
          <a:xfrm>
            <a:off x="1242748" y="3625494"/>
            <a:ext cx="457176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baseline="30000" dirty="0" smtClean="0"/>
              <a:t>1</a:t>
            </a:r>
            <a:r>
              <a:rPr lang="en-US" sz="2800" dirty="0" smtClean="0"/>
              <a:t>L</a:t>
            </a:r>
            <a:endParaRPr lang="en-US" sz="2800" baseline="-25000" dirty="0"/>
          </a:p>
        </p:txBody>
      </p:sp>
      <p:sp>
        <p:nvSpPr>
          <p:cNvPr id="30" name="Rectangle 29"/>
          <p:cNvSpPr/>
          <p:nvPr/>
        </p:nvSpPr>
        <p:spPr>
          <a:xfrm>
            <a:off x="2957027" y="3624912"/>
            <a:ext cx="575799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baseline="30000" dirty="0" smtClean="0"/>
              <a:t>1</a:t>
            </a:r>
            <a:r>
              <a:rPr lang="en-US" sz="2800" dirty="0" smtClean="0"/>
              <a:t>L</a:t>
            </a:r>
            <a:r>
              <a:rPr lang="en-US" sz="2800" baseline="30000" dirty="0" smtClean="0"/>
              <a:t>*</a:t>
            </a:r>
            <a:endParaRPr lang="en-US" sz="2800" baseline="30000" dirty="0"/>
          </a:p>
        </p:txBody>
      </p:sp>
      <p:sp>
        <p:nvSpPr>
          <p:cNvPr id="37" name="Rectangle 36"/>
          <p:cNvSpPr/>
          <p:nvPr/>
        </p:nvSpPr>
        <p:spPr>
          <a:xfrm>
            <a:off x="5149518" y="3623605"/>
            <a:ext cx="457176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baseline="30000" dirty="0" smtClean="0"/>
              <a:t>1</a:t>
            </a:r>
            <a:r>
              <a:rPr lang="en-US" sz="2800" dirty="0" smtClean="0"/>
              <a:t>L</a:t>
            </a:r>
            <a:endParaRPr lang="en-US" sz="2800" baseline="-25000" dirty="0"/>
          </a:p>
        </p:txBody>
      </p:sp>
      <p:sp>
        <p:nvSpPr>
          <p:cNvPr id="38" name="Rectangle 37"/>
          <p:cNvSpPr/>
          <p:nvPr/>
        </p:nvSpPr>
        <p:spPr>
          <a:xfrm>
            <a:off x="6894793" y="3623023"/>
            <a:ext cx="575799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baseline="30000" dirty="0" smtClean="0"/>
              <a:t>3</a:t>
            </a:r>
            <a:r>
              <a:rPr lang="en-US" sz="2800" dirty="0" smtClean="0"/>
              <a:t>L</a:t>
            </a:r>
            <a:r>
              <a:rPr lang="en-US" sz="2800" baseline="30000" dirty="0" smtClean="0"/>
              <a:t>*</a:t>
            </a:r>
            <a:endParaRPr lang="en-US" sz="2800" baseline="30000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044323" y="2783141"/>
            <a:ext cx="713391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35000498"/>
              </p:ext>
            </p:extLst>
          </p:nvPr>
        </p:nvGraphicFramePr>
        <p:xfrm>
          <a:off x="1092368" y="2338822"/>
          <a:ext cx="845684" cy="1284640"/>
        </p:xfrm>
        <a:graphic>
          <a:graphicData uri="http://schemas.openxmlformats.org/presentationml/2006/ole">
            <p:oleObj spid="_x0000_s632940" name="CS ChemDraw Drawing" r:id="rId4" imgW="1167480" imgH="1772280" progId="ChemDraw.Document.6.0">
              <p:embed/>
            </p:oleObj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08309520"/>
              </p:ext>
            </p:extLst>
          </p:nvPr>
        </p:nvGraphicFramePr>
        <p:xfrm>
          <a:off x="2830267" y="1926714"/>
          <a:ext cx="845684" cy="1712854"/>
        </p:xfrm>
        <a:graphic>
          <a:graphicData uri="http://schemas.openxmlformats.org/presentationml/2006/ole">
            <p:oleObj spid="_x0000_s632941" name="CS ChemDraw Drawing" r:id="rId5" imgW="1167480" imgH="2363400" progId="ChemDraw.Document.6.0">
              <p:embed/>
            </p:oleObj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74018074"/>
              </p:ext>
            </p:extLst>
          </p:nvPr>
        </p:nvGraphicFramePr>
        <p:xfrm>
          <a:off x="6768571" y="1913462"/>
          <a:ext cx="845684" cy="1643788"/>
        </p:xfrm>
        <a:graphic>
          <a:graphicData uri="http://schemas.openxmlformats.org/presentationml/2006/ole">
            <p:oleObj spid="_x0000_s632942" name="CS ChemDraw Drawing" r:id="rId6" imgW="1167120" imgH="2266560" progId="ChemDraw.Document.6.0">
              <p:embed/>
            </p:oleObj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60460135"/>
              </p:ext>
            </p:extLst>
          </p:nvPr>
        </p:nvGraphicFramePr>
        <p:xfrm>
          <a:off x="4992901" y="2332859"/>
          <a:ext cx="845683" cy="1284642"/>
        </p:xfrm>
        <a:graphic>
          <a:graphicData uri="http://schemas.openxmlformats.org/presentationml/2006/ole">
            <p:oleObj spid="_x0000_s632943" name="CS ChemDraw Drawing" r:id="rId7" imgW="1167480" imgH="1772280" progId="ChemDraw.Document.6.0">
              <p:embed/>
            </p:oleObj>
          </a:graphicData>
        </a:graphic>
      </p:graphicFrame>
      <p:cxnSp>
        <p:nvCxnSpPr>
          <p:cNvPr id="45" name="Straight Arrow Connector 44"/>
          <p:cNvCxnSpPr/>
          <p:nvPr/>
        </p:nvCxnSpPr>
        <p:spPr>
          <a:xfrm>
            <a:off x="5917936" y="2793573"/>
            <a:ext cx="713391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103060" y="2377094"/>
            <a:ext cx="506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h</a:t>
            </a:r>
            <a:r>
              <a:rPr lang="en-US" sz="2400" dirty="0" err="1" smtClean="0">
                <a:latin typeface="Symbol" panose="05050102010706020507" pitchFamily="18" charset="2"/>
              </a:rPr>
              <a:t>n</a:t>
            </a:r>
            <a:endParaRPr lang="en-US" sz="2400" dirty="0">
              <a:latin typeface="Symbol" panose="05050102010706020507" pitchFamily="18" charset="2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979928" y="2380364"/>
            <a:ext cx="506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h</a:t>
            </a:r>
            <a:r>
              <a:rPr lang="en-US" sz="2400" dirty="0" err="1" smtClean="0">
                <a:latin typeface="Symbol" panose="05050102010706020507" pitchFamily="18" charset="2"/>
              </a:rPr>
              <a:t>n</a:t>
            </a:r>
            <a:endParaRPr lang="en-US" sz="2400" dirty="0">
              <a:latin typeface="Symbol" panose="05050102010706020507" pitchFamily="18" charset="2"/>
            </a:endParaRPr>
          </a:p>
        </p:txBody>
      </p:sp>
      <p:sp>
        <p:nvSpPr>
          <p:cNvPr id="48" name="Right Brace 47"/>
          <p:cNvSpPr/>
          <p:nvPr/>
        </p:nvSpPr>
        <p:spPr>
          <a:xfrm>
            <a:off x="1662055" y="5444231"/>
            <a:ext cx="294827" cy="48906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Brace 48"/>
          <p:cNvSpPr/>
          <p:nvPr/>
        </p:nvSpPr>
        <p:spPr>
          <a:xfrm>
            <a:off x="1664555" y="6166251"/>
            <a:ext cx="294827" cy="48906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938520" y="4711772"/>
            <a:ext cx="149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Allowed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44322" y="5459221"/>
            <a:ext cx="149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Forbidden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036224" y="6198553"/>
            <a:ext cx="149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Forbidden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38615" y="4508078"/>
            <a:ext cx="3478945" cy="23199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213964" y="5252549"/>
            <a:ext cx="2911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Conservation of angular momentum.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258099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 animBg="1"/>
      <p:bldP spid="19" grpId="0"/>
      <p:bldP spid="20" grpId="0"/>
      <p:bldP spid="21" grpId="0"/>
      <p:bldP spid="37" grpId="0"/>
      <p:bldP spid="38" grpId="0"/>
      <p:bldP spid="47" grpId="0"/>
      <p:bldP spid="48" grpId="0" animBg="1"/>
      <p:bldP spid="49" grpId="0" animBg="1"/>
      <p:bldP spid="50" grpId="0"/>
      <p:bldP spid="51" grpId="0"/>
      <p:bldP spid="52" grpId="0"/>
      <p:bldP spid="53" grpId="0" animBg="1"/>
      <p:bldP spid="5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7" name="Object 11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2622024494"/>
              </p:ext>
            </p:extLst>
          </p:nvPr>
        </p:nvGraphicFramePr>
        <p:xfrm>
          <a:off x="420208" y="1435815"/>
          <a:ext cx="3883983" cy="4962629"/>
        </p:xfrm>
        <a:graphic>
          <a:graphicData uri="http://schemas.openxmlformats.org/presentationml/2006/ole">
            <p:oleObj spid="_x0000_s143436" name="Image" r:id="rId3" imgW="1828804" imgH="2337524" progId="">
              <p:embed/>
            </p:oleObj>
          </a:graphicData>
        </a:graphic>
      </p:graphicFrame>
      <p:graphicFrame>
        <p:nvGraphicFramePr>
          <p:cNvPr id="64515" name="Object 5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217727559"/>
              </p:ext>
            </p:extLst>
          </p:nvPr>
        </p:nvGraphicFramePr>
        <p:xfrm>
          <a:off x="5161851" y="1528604"/>
          <a:ext cx="3167535" cy="4328886"/>
        </p:xfrm>
        <a:graphic>
          <a:graphicData uri="http://schemas.openxmlformats.org/presentationml/2006/ole">
            <p:oleObj spid="_x0000_s143437" name="Image" r:id="rId4" imgW="1958012" imgH="2944125" progId="">
              <p:embed/>
            </p:oleObj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Tanabe-Sugano Diagrams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2800" y="974150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Complete Diagram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118100" y="979855"/>
            <a:ext cx="322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Spin Only Diagram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551845" y="1396068"/>
            <a:ext cx="420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</a:t>
            </a:r>
            <a:r>
              <a:rPr lang="en-US" baseline="30000" dirty="0"/>
              <a:t>2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Selection Rules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96385" y="3740183"/>
            <a:ext cx="7471955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u="sng" dirty="0" smtClean="0"/>
              <a:t>Transition</a:t>
            </a:r>
            <a:r>
              <a:rPr lang="en-US" sz="2400" dirty="0" smtClean="0"/>
              <a:t> </a:t>
            </a:r>
            <a:r>
              <a:rPr lang="en-US" sz="2000" dirty="0"/>
              <a:t>				</a:t>
            </a:r>
            <a:r>
              <a:rPr lang="en-US" sz="2000" dirty="0" smtClean="0"/>
              <a:t>	</a:t>
            </a:r>
            <a:r>
              <a:rPr lang="en-US" sz="2400" u="sng" dirty="0" err="1" smtClean="0"/>
              <a:t>ε</a:t>
            </a:r>
            <a:r>
              <a:rPr lang="en-US" sz="2400" u="sng" baseline="-25000" dirty="0" err="1" smtClean="0"/>
              <a:t>max</a:t>
            </a:r>
            <a:r>
              <a:rPr lang="en-US" sz="2400" u="sng" dirty="0" smtClean="0"/>
              <a:t> </a:t>
            </a:r>
            <a:r>
              <a:rPr lang="en-US" sz="2400" u="sng" dirty="0"/>
              <a:t>(M</a:t>
            </a:r>
            <a:r>
              <a:rPr lang="en-US" sz="2400" u="sng" baseline="30000" dirty="0">
                <a:sym typeface="Symbol" pitchFamily="18" charset="2"/>
              </a:rPr>
              <a:t></a:t>
            </a:r>
            <a:r>
              <a:rPr lang="en-US" sz="2400" u="sng" baseline="30000" dirty="0"/>
              <a:t>1</a:t>
            </a:r>
            <a:r>
              <a:rPr lang="en-US" sz="2400" u="sng" dirty="0">
                <a:sym typeface="Symbol" pitchFamily="18" charset="2"/>
              </a:rPr>
              <a:t>cm</a:t>
            </a:r>
            <a:r>
              <a:rPr lang="en-US" sz="2400" u="sng" baseline="30000" dirty="0">
                <a:sym typeface="Symbol" pitchFamily="18" charset="2"/>
              </a:rPr>
              <a:t></a:t>
            </a:r>
            <a:r>
              <a:rPr lang="en-US" sz="2400" u="sng" baseline="30000" dirty="0"/>
              <a:t>1</a:t>
            </a:r>
            <a:r>
              <a:rPr lang="en-US" sz="2400" u="sng" dirty="0">
                <a:sym typeface="Symbol" pitchFamily="18" charset="2"/>
              </a:rPr>
              <a:t>)</a:t>
            </a:r>
            <a:endParaRPr lang="en-US" sz="2400" dirty="0">
              <a:sym typeface="Symbol" pitchFamily="18" charset="2"/>
            </a:endParaRPr>
          </a:p>
          <a:p>
            <a:r>
              <a:rPr lang="en-US" sz="2000" i="1" dirty="0">
                <a:sym typeface="Symbol" pitchFamily="18" charset="2"/>
              </a:rPr>
              <a:t>Spin</a:t>
            </a:r>
            <a:r>
              <a:rPr lang="en-US" sz="2000" dirty="0">
                <a:sym typeface="Symbol" pitchFamily="18" charset="2"/>
              </a:rPr>
              <a:t> and </a:t>
            </a:r>
            <a:r>
              <a:rPr lang="en-US" sz="2000" i="1" dirty="0">
                <a:sym typeface="Symbol" pitchFamily="18" charset="2"/>
              </a:rPr>
              <a:t>Symmetry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i="1" dirty="0">
                <a:sym typeface="Symbol" pitchFamily="18" charset="2"/>
              </a:rPr>
              <a:t>forbidden</a:t>
            </a:r>
            <a:r>
              <a:rPr lang="en-US" sz="2000" dirty="0">
                <a:sym typeface="Symbol" pitchFamily="18" charset="2"/>
              </a:rPr>
              <a:t>   "</a:t>
            </a:r>
            <a:r>
              <a:rPr lang="en-US" sz="2000" i="1" dirty="0">
                <a:sym typeface="Symbol" pitchFamily="18" charset="2"/>
              </a:rPr>
              <a:t>d-d</a:t>
            </a:r>
            <a:r>
              <a:rPr lang="en-US" sz="2000" dirty="0">
                <a:sym typeface="Symbol" pitchFamily="18" charset="2"/>
              </a:rPr>
              <a:t>" bands		 </a:t>
            </a:r>
            <a:r>
              <a:rPr lang="en-US" sz="2000" dirty="0" smtClean="0">
                <a:sym typeface="Symbol" pitchFamily="18" charset="2"/>
              </a:rPr>
              <a:t>       </a:t>
            </a:r>
            <a:r>
              <a:rPr lang="en-US" sz="2000" dirty="0">
                <a:sym typeface="Symbol" pitchFamily="18" charset="2"/>
              </a:rPr>
              <a:t>0.02 - 1 </a:t>
            </a:r>
          </a:p>
          <a:p>
            <a:endParaRPr lang="en-US" sz="2000" dirty="0" smtClean="0">
              <a:sym typeface="Symbol" pitchFamily="18" charset="2"/>
            </a:endParaRPr>
          </a:p>
          <a:p>
            <a:r>
              <a:rPr lang="en-US" sz="2000" i="1" dirty="0" smtClean="0">
                <a:sym typeface="Symbol" pitchFamily="18" charset="2"/>
              </a:rPr>
              <a:t>Spin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i="1" dirty="0">
                <a:sym typeface="Symbol" pitchFamily="18" charset="2"/>
              </a:rPr>
              <a:t>allowed</a:t>
            </a:r>
            <a:r>
              <a:rPr lang="en-US" sz="2000" dirty="0">
                <a:sym typeface="Symbol" pitchFamily="18" charset="2"/>
              </a:rPr>
              <a:t> and </a:t>
            </a:r>
            <a:r>
              <a:rPr lang="en-US" sz="2000" i="1" dirty="0">
                <a:sym typeface="Symbol" pitchFamily="18" charset="2"/>
              </a:rPr>
              <a:t>Symmetry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i="1" dirty="0">
                <a:sym typeface="Symbol" pitchFamily="18" charset="2"/>
              </a:rPr>
              <a:t>forbidden</a:t>
            </a:r>
            <a:r>
              <a:rPr lang="en-US" sz="2000" dirty="0">
                <a:sym typeface="Symbol" pitchFamily="18" charset="2"/>
              </a:rPr>
              <a:t>  "</a:t>
            </a:r>
            <a:r>
              <a:rPr lang="en-US" sz="2000" i="1" dirty="0">
                <a:sym typeface="Symbol" pitchFamily="18" charset="2"/>
              </a:rPr>
              <a:t>d-d</a:t>
            </a:r>
            <a:r>
              <a:rPr lang="en-US" sz="2000" dirty="0">
                <a:sym typeface="Symbol" pitchFamily="18" charset="2"/>
              </a:rPr>
              <a:t>" bands  	   </a:t>
            </a:r>
            <a:r>
              <a:rPr lang="en-US" sz="2000" dirty="0" smtClean="0">
                <a:sym typeface="Symbol" pitchFamily="18" charset="2"/>
              </a:rPr>
              <a:t>      1 </a:t>
            </a:r>
            <a:r>
              <a:rPr lang="en-US" sz="2000" dirty="0">
                <a:sym typeface="Symbol" pitchFamily="18" charset="2"/>
              </a:rPr>
              <a:t>- 10</a:t>
            </a:r>
          </a:p>
          <a:p>
            <a:r>
              <a:rPr lang="en-US" sz="2000" dirty="0">
                <a:sym typeface="Symbol" pitchFamily="18" charset="2"/>
              </a:rPr>
              <a:t>					</a:t>
            </a:r>
            <a:endParaRPr lang="en-US" sz="2000" u="sng" baseline="30000" dirty="0" smtClean="0">
              <a:sym typeface="Symbol" pitchFamily="18" charset="2"/>
            </a:endParaRPr>
          </a:p>
          <a:p>
            <a:r>
              <a:rPr lang="en-US" sz="2000" i="1" dirty="0" smtClean="0">
                <a:sym typeface="Symbol" pitchFamily="18" charset="2"/>
              </a:rPr>
              <a:t>Spin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>
                <a:sym typeface="Symbol" pitchFamily="18" charset="2"/>
              </a:rPr>
              <a:t>and </a:t>
            </a:r>
            <a:r>
              <a:rPr lang="en-US" sz="2000" i="1" dirty="0">
                <a:sym typeface="Symbol" pitchFamily="18" charset="2"/>
              </a:rPr>
              <a:t>Symmetry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i="1" dirty="0">
                <a:sym typeface="Symbol" pitchFamily="18" charset="2"/>
              </a:rPr>
              <a:t>allowed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dirty="0" smtClean="0">
                <a:sym typeface="Symbol" pitchFamily="18" charset="2"/>
              </a:rPr>
              <a:t>CT bands</a:t>
            </a:r>
            <a:r>
              <a:rPr lang="en-US" sz="2000" dirty="0">
                <a:sym typeface="Symbol" pitchFamily="18" charset="2"/>
              </a:rPr>
              <a:t>	     </a:t>
            </a:r>
            <a:r>
              <a:rPr lang="en-US" sz="2000" dirty="0" smtClean="0">
                <a:sym typeface="Symbol" pitchFamily="18" charset="2"/>
              </a:rPr>
              <a:t>	    10</a:t>
            </a:r>
            <a:r>
              <a:rPr lang="en-US" sz="2000" baseline="30000" dirty="0" smtClean="0">
                <a:sym typeface="Symbol" pitchFamily="18" charset="2"/>
              </a:rPr>
              <a:t>3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>
                <a:sym typeface="Symbol" pitchFamily="18" charset="2"/>
              </a:rPr>
              <a:t>- 5 x </a:t>
            </a:r>
            <a:r>
              <a:rPr lang="en-US" sz="2000" dirty="0" smtClean="0">
                <a:sym typeface="Symbol" pitchFamily="18" charset="2"/>
              </a:rPr>
              <a:t>10</a:t>
            </a:r>
            <a:r>
              <a:rPr lang="en-US" sz="2000" baseline="30000" dirty="0" smtClean="0">
                <a:sym typeface="Symbol" pitchFamily="18" charset="2"/>
              </a:rPr>
              <a:t>4</a:t>
            </a:r>
            <a:endParaRPr lang="en-US" u="sng" dirty="0">
              <a:sym typeface="Symbol" pitchFamily="18" charset="2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61950" y="2384097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 i="1" u="sng" dirty="0">
                <a:solidFill>
                  <a:srgbClr val="FF0000"/>
                </a:solidFill>
              </a:rPr>
              <a:t>Spin</a:t>
            </a:r>
            <a:r>
              <a:rPr lang="en-US" sz="2400" i="1" u="sng" dirty="0">
                <a:solidFill>
                  <a:srgbClr val="FF0000"/>
                </a:solidFill>
              </a:rPr>
              <a:t> Selection Rule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dirty="0" smtClean="0"/>
              <a:t>The spin </a:t>
            </a:r>
            <a:r>
              <a:rPr lang="en-US" sz="2400" dirty="0"/>
              <a:t>of the electron must not change during the transition. 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81000" y="1334626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 i="1" u="sng" dirty="0" smtClean="0">
                <a:solidFill>
                  <a:srgbClr val="FF0000"/>
                </a:solidFill>
              </a:rPr>
              <a:t>Symmetry </a:t>
            </a:r>
            <a:r>
              <a:rPr lang="en-US" sz="2400" i="1" u="sng" dirty="0">
                <a:solidFill>
                  <a:srgbClr val="FF0000"/>
                </a:solidFill>
              </a:rPr>
              <a:t>(</a:t>
            </a:r>
            <a:r>
              <a:rPr lang="en-US" sz="2400" i="1" u="sng" dirty="0" err="1">
                <a:solidFill>
                  <a:srgbClr val="FF0000"/>
                </a:solidFill>
              </a:rPr>
              <a:t>Laporte</a:t>
            </a:r>
            <a:r>
              <a:rPr lang="en-US" sz="2400" i="1" u="sng" dirty="0">
                <a:solidFill>
                  <a:srgbClr val="FF0000"/>
                </a:solidFill>
              </a:rPr>
              <a:t>) Selection Rule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rgbClr val="333333"/>
                </a:solidFill>
                <a:cs typeface="Arial" pitchFamily="34" charset="0"/>
              </a:rPr>
              <a:t>The </a:t>
            </a:r>
            <a:r>
              <a:rPr lang="en-US" sz="2400" dirty="0">
                <a:solidFill>
                  <a:srgbClr val="333333"/>
                </a:solidFill>
                <a:cs typeface="Arial" pitchFamily="34" charset="0"/>
              </a:rPr>
              <a:t>initial and final </a:t>
            </a:r>
            <a:r>
              <a:rPr lang="en-US" sz="2400" dirty="0" err="1">
                <a:solidFill>
                  <a:srgbClr val="333333"/>
                </a:solidFill>
                <a:cs typeface="Arial" pitchFamily="34" charset="0"/>
              </a:rPr>
              <a:t>wavefunctions</a:t>
            </a:r>
            <a:r>
              <a:rPr lang="en-US" sz="2400" dirty="0">
                <a:solidFill>
                  <a:srgbClr val="333333"/>
                </a:solidFill>
                <a:cs typeface="Arial" pitchFamily="34" charset="0"/>
              </a:rPr>
              <a:t> must change </a:t>
            </a:r>
            <a:r>
              <a:rPr lang="en-US" sz="2400" dirty="0" smtClean="0">
                <a:solidFill>
                  <a:srgbClr val="333333"/>
                </a:solidFill>
                <a:cs typeface="Arial" pitchFamily="34" charset="0"/>
              </a:rPr>
              <a:t>in </a:t>
            </a:r>
            <a:r>
              <a:rPr lang="en-US" sz="2400" dirty="0">
                <a:solidFill>
                  <a:srgbClr val="333333"/>
                </a:solidFill>
                <a:cs typeface="Arial" pitchFamily="34" charset="0"/>
              </a:rPr>
              <a:t>parity. 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37160" y="862187"/>
            <a:ext cx="88734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 smtClean="0"/>
              <a:t>S</a:t>
            </a:r>
            <a:r>
              <a:rPr lang="en-US" sz="2000" b="1" i="1" dirty="0" smtClean="0"/>
              <a:t>election </a:t>
            </a:r>
            <a:r>
              <a:rPr lang="en-US" sz="2000" b="1" i="1" dirty="0"/>
              <a:t>rules</a:t>
            </a:r>
            <a:r>
              <a:rPr lang="en-US" sz="2000" b="1" dirty="0"/>
              <a:t> </a:t>
            </a:r>
            <a:r>
              <a:rPr lang="en-US" sz="2000" dirty="0" smtClean="0"/>
              <a:t>determine </a:t>
            </a:r>
            <a:r>
              <a:rPr lang="en-US" sz="2000" dirty="0"/>
              <a:t>the probability (intensity) of the transition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8847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8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6306" y="4147438"/>
            <a:ext cx="3424538" cy="258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749" y="1164239"/>
            <a:ext cx="3727508" cy="514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2928428" y="2845704"/>
            <a:ext cx="0" cy="2923639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903754" y="3628571"/>
            <a:ext cx="0" cy="213156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870655" y="4348984"/>
            <a:ext cx="0" cy="1420359"/>
          </a:xfrm>
          <a:prstGeom prst="straightConnector1">
            <a:avLst/>
          </a:prstGeom>
          <a:ln w="28575">
            <a:solidFill>
              <a:srgbClr val="008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6200000">
            <a:off x="-1384632" y="3723562"/>
            <a:ext cx="3295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Energy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82238" y="2845704"/>
            <a:ext cx="0" cy="20193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46728" y="6467675"/>
            <a:ext cx="3295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Ligand Field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370603" y="6435588"/>
            <a:ext cx="2286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55928" y="1235502"/>
            <a:ext cx="497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2 </a:t>
            </a:r>
            <a:endParaRPr lang="en-US" sz="2400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Tanabe-Sugano Diagrams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14228" y="872652"/>
            <a:ext cx="3787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All d-d transitions are symmetry (</a:t>
            </a:r>
            <a:r>
              <a:rPr lang="en-US" sz="2400" dirty="0" err="1" smtClean="0">
                <a:solidFill>
                  <a:srgbClr val="FF0000"/>
                </a:solidFill>
              </a:rPr>
              <a:t>Laporte</a:t>
            </a:r>
            <a:r>
              <a:rPr lang="en-US" sz="2400" dirty="0" smtClean="0">
                <a:solidFill>
                  <a:srgbClr val="FF0000"/>
                </a:solidFill>
              </a:rPr>
              <a:t>) “forbidden”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14228" y="2231025"/>
            <a:ext cx="322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Spin-allowed transitions</a:t>
            </a:r>
            <a:endParaRPr lang="en-US" sz="2400" u="sng" dirty="0"/>
          </a:p>
        </p:txBody>
      </p:sp>
      <p:sp>
        <p:nvSpPr>
          <p:cNvPr id="22" name="Rectangle 21"/>
          <p:cNvSpPr/>
          <p:nvPr/>
        </p:nvSpPr>
        <p:spPr>
          <a:xfrm>
            <a:off x="5738751" y="2646361"/>
            <a:ext cx="151195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baseline="30000" dirty="0" smtClean="0">
                <a:solidFill>
                  <a:srgbClr val="008000"/>
                </a:solidFill>
              </a:rPr>
              <a:t>3</a:t>
            </a:r>
            <a:r>
              <a:rPr lang="en-US" sz="2400" dirty="0" smtClean="0">
                <a:solidFill>
                  <a:srgbClr val="008000"/>
                </a:solidFill>
              </a:rPr>
              <a:t>T</a:t>
            </a:r>
            <a:r>
              <a:rPr lang="en-US" sz="2400" baseline="-25000" dirty="0" smtClean="0">
                <a:solidFill>
                  <a:srgbClr val="008000"/>
                </a:solidFill>
              </a:rPr>
              <a:t>1g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cs typeface="Arial" charset="0"/>
              </a:rPr>
              <a:t>→ </a:t>
            </a:r>
            <a:r>
              <a:rPr lang="en-US" sz="2400" baseline="30000" dirty="0" smtClean="0">
                <a:solidFill>
                  <a:srgbClr val="008000"/>
                </a:solidFill>
              </a:rPr>
              <a:t>3</a:t>
            </a:r>
            <a:r>
              <a:rPr lang="en-US" sz="2400" dirty="0" smtClean="0">
                <a:solidFill>
                  <a:srgbClr val="008000"/>
                </a:solidFill>
              </a:rPr>
              <a:t>T</a:t>
            </a:r>
            <a:r>
              <a:rPr lang="en-US" sz="2400" baseline="-25000" dirty="0" smtClean="0">
                <a:solidFill>
                  <a:srgbClr val="008000"/>
                </a:solidFill>
              </a:rPr>
              <a:t>2g</a:t>
            </a:r>
            <a:endParaRPr lang="en-US" sz="2400" baseline="-25000" dirty="0">
              <a:solidFill>
                <a:srgbClr val="008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46011" y="3190639"/>
            <a:ext cx="151195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baseline="30000" dirty="0" smtClean="0">
                <a:solidFill>
                  <a:srgbClr val="FFC000"/>
                </a:solidFill>
              </a:rPr>
              <a:t>3</a:t>
            </a:r>
            <a:r>
              <a:rPr lang="en-US" sz="2400" dirty="0" smtClean="0">
                <a:solidFill>
                  <a:srgbClr val="FFC000"/>
                </a:solidFill>
              </a:rPr>
              <a:t>T</a:t>
            </a:r>
            <a:r>
              <a:rPr lang="en-US" sz="2400" baseline="-25000" dirty="0" smtClean="0">
                <a:solidFill>
                  <a:srgbClr val="FFC000"/>
                </a:solidFill>
              </a:rPr>
              <a:t>1g</a:t>
            </a:r>
            <a:r>
              <a:rPr lang="en-US" sz="2400" dirty="0" smtClean="0">
                <a:solidFill>
                  <a:srgbClr val="FFC000"/>
                </a:solidFill>
              </a:rPr>
              <a:t> </a:t>
            </a:r>
            <a:r>
              <a:rPr lang="en-US" sz="2400" dirty="0" smtClean="0">
                <a:solidFill>
                  <a:srgbClr val="FFC000"/>
                </a:solidFill>
                <a:cs typeface="Arial" charset="0"/>
              </a:rPr>
              <a:t>→ </a:t>
            </a:r>
            <a:r>
              <a:rPr lang="en-US" sz="2400" baseline="30000" dirty="0" smtClean="0">
                <a:solidFill>
                  <a:srgbClr val="FFC000"/>
                </a:solidFill>
              </a:rPr>
              <a:t>3</a:t>
            </a:r>
            <a:r>
              <a:rPr lang="en-US" sz="2400" dirty="0" smtClean="0">
                <a:solidFill>
                  <a:srgbClr val="FFC000"/>
                </a:solidFill>
              </a:rPr>
              <a:t>T</a:t>
            </a:r>
            <a:r>
              <a:rPr lang="en-US" sz="2400" baseline="-25000" dirty="0" smtClean="0">
                <a:solidFill>
                  <a:srgbClr val="FFC000"/>
                </a:solidFill>
              </a:rPr>
              <a:t>1g</a:t>
            </a:r>
            <a:endParaRPr lang="en-US" sz="2400" baseline="-25000" dirty="0">
              <a:solidFill>
                <a:srgbClr val="FFC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48074" y="3722706"/>
            <a:ext cx="153920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baseline="30000" dirty="0" smtClean="0">
                <a:solidFill>
                  <a:srgbClr val="0000FF"/>
                </a:solidFill>
              </a:rPr>
              <a:t>3</a:t>
            </a:r>
            <a:r>
              <a:rPr lang="en-US" sz="2400" dirty="0" smtClean="0">
                <a:solidFill>
                  <a:srgbClr val="0000FF"/>
                </a:solidFill>
              </a:rPr>
              <a:t>T</a:t>
            </a:r>
            <a:r>
              <a:rPr lang="en-US" sz="2400" baseline="-25000" dirty="0" smtClean="0">
                <a:solidFill>
                  <a:srgbClr val="0000FF"/>
                </a:solidFill>
              </a:rPr>
              <a:t>1g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→ </a:t>
            </a:r>
            <a:r>
              <a:rPr lang="en-US" sz="2400" baseline="30000" dirty="0" smtClean="0">
                <a:solidFill>
                  <a:srgbClr val="0000FF"/>
                </a:solidFill>
              </a:rPr>
              <a:t>3</a:t>
            </a:r>
            <a:r>
              <a:rPr lang="en-US" sz="2400" dirty="0" smtClean="0">
                <a:solidFill>
                  <a:srgbClr val="0000FF"/>
                </a:solidFill>
              </a:rPr>
              <a:t>A</a:t>
            </a:r>
            <a:r>
              <a:rPr lang="en-US" sz="2400" baseline="-25000" dirty="0" smtClean="0">
                <a:solidFill>
                  <a:srgbClr val="0000FF"/>
                </a:solidFill>
              </a:rPr>
              <a:t>2g</a:t>
            </a:r>
            <a:endParaRPr lang="en-US" sz="2400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119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xmlns="" val="328341909"/>
              </p:ext>
            </p:extLst>
          </p:nvPr>
        </p:nvGraphicFramePr>
        <p:xfrm>
          <a:off x="5314356" y="4830587"/>
          <a:ext cx="2912725" cy="1946151"/>
        </p:xfrm>
        <a:graphic>
          <a:graphicData uri="http://schemas.openxmlformats.org/presentationml/2006/ole">
            <p:oleObj spid="_x0000_s145475" name="Image" r:id="rId3" imgW="1301778" imgH="870466" progId="">
              <p:embed/>
            </p:oleObj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d</a:t>
            </a:r>
            <a:r>
              <a:rPr lang="en-US" sz="3200" b="1" u="sng" baseline="30000" dirty="0" smtClean="0">
                <a:solidFill>
                  <a:schemeClr val="tx2"/>
                </a:solidFill>
              </a:rPr>
              <a:t>1</a:t>
            </a:r>
            <a:r>
              <a:rPr lang="en-US" sz="3200" b="1" u="sng" dirty="0" smtClean="0">
                <a:solidFill>
                  <a:schemeClr val="tx2"/>
                </a:solidFill>
              </a:rPr>
              <a:t> and d</a:t>
            </a:r>
            <a:r>
              <a:rPr lang="en-US" sz="3200" b="1" u="sng" baseline="30000" dirty="0" smtClean="0">
                <a:solidFill>
                  <a:schemeClr val="tx2"/>
                </a:solidFill>
              </a:rPr>
              <a:t>9</a:t>
            </a:r>
            <a:r>
              <a:rPr lang="en-US" sz="3200" b="1" u="sng" dirty="0" smtClean="0">
                <a:solidFill>
                  <a:schemeClr val="tx2"/>
                </a:solidFill>
              </a:rPr>
              <a:t> Tanabe-Sugano Diagram</a:t>
            </a:r>
          </a:p>
        </p:txBody>
      </p:sp>
      <p:pic>
        <p:nvPicPr>
          <p:cNvPr id="145445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4855" y="2606233"/>
            <a:ext cx="1759279" cy="211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47" name="Picture 39" descr="http://upload.wikimedia.org/wikipedia/commons/a/af/D1_electronic_excitation_diagra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585" y="1324741"/>
            <a:ext cx="4431415" cy="129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956811" y="850048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d</a:t>
            </a:r>
            <a:r>
              <a:rPr lang="en-US" sz="2800" baseline="30000" dirty="0" smtClean="0"/>
              <a:t>1 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6313735" y="850048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d</a:t>
            </a:r>
            <a:r>
              <a:rPr lang="en-US" sz="2800" baseline="30000" dirty="0" smtClean="0"/>
              <a:t>9 </a:t>
            </a:r>
            <a:endParaRPr lang="en-US" sz="2800" dirty="0"/>
          </a:p>
        </p:txBody>
      </p:sp>
      <p:pic>
        <p:nvPicPr>
          <p:cNvPr id="145450" name="Picture 42" descr="http://upload.wikimedia.org/wikipedia/commons/8/8d/D9_electronic_excitation_diagra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0061" y="1324741"/>
            <a:ext cx="4381316" cy="128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5452" name="Picture 4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5910" y="2621224"/>
            <a:ext cx="1760488" cy="212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57" name="Picture 4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86039"/>
            <a:ext cx="4100437" cy="157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02093" y="5124949"/>
            <a:ext cx="1358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[</a:t>
            </a:r>
            <a:r>
              <a:rPr lang="en-US" sz="2000" dirty="0" err="1"/>
              <a:t>Ti</a:t>
            </a:r>
            <a:r>
              <a:rPr lang="en-US" sz="2000" dirty="0"/>
              <a:t>(H</a:t>
            </a:r>
            <a:r>
              <a:rPr lang="en-US" sz="2000" baseline="-25000" dirty="0"/>
              <a:t>2</a:t>
            </a:r>
            <a:r>
              <a:rPr lang="en-US" sz="2000" dirty="0"/>
              <a:t>O)</a:t>
            </a:r>
            <a:r>
              <a:rPr lang="en-US" sz="2000" baseline="-25000" dirty="0"/>
              <a:t>6</a:t>
            </a:r>
            <a:r>
              <a:rPr lang="en-US" sz="2000" dirty="0"/>
              <a:t>]</a:t>
            </a:r>
            <a:r>
              <a:rPr lang="en-US" sz="2000" baseline="30000" dirty="0"/>
              <a:t>3+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upload.wikimedia.org/wikipedia/commons/thumb/f/f0/Ruby_gem.JPG/160px-Ruby_g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7970" y="618097"/>
            <a:ext cx="2702103" cy="233056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505287" y="2574925"/>
            <a:ext cx="2837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Ruby</a:t>
            </a:r>
          </a:p>
          <a:p>
            <a:pPr algn="ctr"/>
            <a:r>
              <a:rPr lang="en-US" sz="2400" dirty="0" smtClean="0"/>
              <a:t>~1% Cr</a:t>
            </a:r>
            <a:r>
              <a:rPr lang="en-US" sz="2400" baseline="30000" dirty="0" smtClean="0"/>
              <a:t>3+ </a:t>
            </a:r>
            <a:r>
              <a:rPr lang="en-US" sz="2400" dirty="0" smtClean="0"/>
              <a:t>doped Al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3</a:t>
            </a:r>
            <a:endParaRPr lang="en-US" sz="2400" baseline="300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d</a:t>
            </a:r>
            <a:r>
              <a:rPr lang="en-US" sz="3200" b="1" u="sng" baseline="30000" dirty="0" smtClean="0">
                <a:solidFill>
                  <a:schemeClr val="tx2"/>
                </a:solidFill>
              </a:rPr>
              <a:t>3</a:t>
            </a:r>
            <a:r>
              <a:rPr lang="en-US" sz="3200" b="1" u="sng" dirty="0" smtClean="0">
                <a:solidFill>
                  <a:schemeClr val="tx2"/>
                </a:solidFill>
              </a:rPr>
              <a:t> Tanabe-Sugano Diagram</a:t>
            </a:r>
          </a:p>
        </p:txBody>
      </p:sp>
      <p:pic>
        <p:nvPicPr>
          <p:cNvPr id="6359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1530" y="3820684"/>
            <a:ext cx="3886382" cy="234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08" name="Picture 4" descr="TS d3 diagr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6" y="1352122"/>
            <a:ext cx="4171940" cy="517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3628006" y="2743200"/>
            <a:ext cx="0" cy="3300553"/>
          </a:xfrm>
          <a:prstGeom prst="straightConnector1">
            <a:avLst/>
          </a:prstGeom>
          <a:ln w="28575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496563" y="917575"/>
            <a:ext cx="0" cy="5111758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556455" y="3518128"/>
            <a:ext cx="0" cy="2595311"/>
          </a:xfrm>
          <a:prstGeom prst="straightConnector1">
            <a:avLst/>
          </a:prstGeom>
          <a:ln w="28575">
            <a:solidFill>
              <a:srgbClr val="008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328355" y="4395992"/>
            <a:ext cx="0" cy="387146"/>
          </a:xfrm>
          <a:prstGeom prst="straightConnector1">
            <a:avLst/>
          </a:prstGeom>
          <a:ln w="28575">
            <a:solidFill>
              <a:srgbClr val="008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555220" y="3801634"/>
            <a:ext cx="0" cy="451549"/>
          </a:xfrm>
          <a:prstGeom prst="straightConnector1">
            <a:avLst/>
          </a:prstGeom>
          <a:ln w="28575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734480" y="4872933"/>
            <a:ext cx="0" cy="392899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23286" y="1031023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d</a:t>
            </a:r>
            <a:r>
              <a:rPr lang="en-US" sz="2000" baseline="30000" dirty="0" smtClean="0"/>
              <a:t>3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93673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744" name="Object 8"/>
          <p:cNvGraphicFramePr>
            <a:graphicFrameLocks noChangeAspect="1"/>
          </p:cNvGraphicFramePr>
          <p:nvPr/>
        </p:nvGraphicFramePr>
        <p:xfrm>
          <a:off x="5897791" y="846365"/>
          <a:ext cx="415924" cy="1705754"/>
        </p:xfrm>
        <a:graphic>
          <a:graphicData uri="http://schemas.openxmlformats.org/presentationml/2006/ole">
            <p:oleObj spid="_x0000_s116949" name="CS ChemDraw Drawing" r:id="rId3" imgW="423298" imgH="1738530" progId="ChemDraw.Document.6.0">
              <p:embed/>
            </p:oleObj>
          </a:graphicData>
        </a:graphic>
      </p:graphicFrame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Electronic Transitions</a:t>
            </a:r>
          </a:p>
        </p:txBody>
      </p:sp>
      <p:grpSp>
        <p:nvGrpSpPr>
          <p:cNvPr id="3" name="Group 37"/>
          <p:cNvGrpSpPr/>
          <p:nvPr/>
        </p:nvGrpSpPr>
        <p:grpSpPr>
          <a:xfrm>
            <a:off x="367270" y="3189515"/>
            <a:ext cx="4644224" cy="2717799"/>
            <a:chOff x="3517153" y="3878833"/>
            <a:chExt cx="4491367" cy="3081070"/>
          </a:xfrm>
        </p:grpSpPr>
        <p:pic>
          <p:nvPicPr>
            <p:cNvPr id="18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80711" y="3878833"/>
              <a:ext cx="4004188" cy="2353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6581112" y="6168980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400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70628" y="6173273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300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47264" y="617756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200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00182" y="617559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500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11023" y="617559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63414" y="6590572"/>
              <a:ext cx="2790413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Wavelength (nm)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2845339" y="4880762"/>
              <a:ext cx="1798601" cy="454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Symbol" pitchFamily="18" charset="2"/>
                </a:rPr>
                <a:t>e</a:t>
              </a:r>
              <a:endParaRPr lang="en-US" dirty="0">
                <a:latin typeface="Symbol" pitchFamily="18" charset="2"/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>
            <a:off x="3643085" y="3860799"/>
            <a:ext cx="0" cy="391886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619828" y="4317999"/>
            <a:ext cx="0" cy="39188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698170" y="3991428"/>
            <a:ext cx="0" cy="39188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94861" y="967497"/>
            <a:ext cx="438194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</a:pPr>
            <a:r>
              <a:rPr lang="en-US" sz="2400" u="sng" dirty="0" smtClean="0"/>
              <a:t>Spectral Features:</a:t>
            </a:r>
          </a:p>
          <a:p>
            <a:pPr marL="231775" indent="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Number of transitions.</a:t>
            </a:r>
          </a:p>
          <a:p>
            <a:pPr marL="231775" indent="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Energy of the transitions.</a:t>
            </a:r>
          </a:p>
          <a:p>
            <a:pPr marL="231775" indent="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Intensity of the transitions.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sz="20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5466905" y="4620199"/>
            <a:ext cx="1906352" cy="1646344"/>
            <a:chOff x="6032956" y="3067165"/>
            <a:chExt cx="1978906" cy="1703387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6751452" y="4050965"/>
              <a:ext cx="478718" cy="717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732250" y="3681633"/>
              <a:ext cx="473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</a:t>
              </a:r>
              <a:r>
                <a:rPr lang="en-US" dirty="0" smtClean="0">
                  <a:latin typeface="Symbol" pitchFamily="18" charset="2"/>
                </a:rPr>
                <a:t>n</a:t>
              </a:r>
              <a:endParaRPr lang="en-US" dirty="0">
                <a:latin typeface="Symbol" pitchFamily="18" charset="2"/>
              </a:endParaRPr>
            </a:p>
          </p:txBody>
        </p:sp>
        <p:graphicFrame>
          <p:nvGraphicFramePr>
            <p:cNvPr id="30" name="Object 5"/>
            <p:cNvGraphicFramePr>
              <a:graphicFrameLocks noChangeAspect="1"/>
            </p:cNvGraphicFramePr>
            <p:nvPr/>
          </p:nvGraphicFramePr>
          <p:xfrm>
            <a:off x="6032956" y="3067165"/>
            <a:ext cx="619125" cy="1703387"/>
          </p:xfrm>
          <a:graphic>
            <a:graphicData uri="http://schemas.openxmlformats.org/presentationml/2006/ole">
              <p:oleObj spid="_x0000_s116950" name="CS ChemDraw Drawing" r:id="rId5" imgW="423298" imgH="1703430" progId="ChemDraw.Document.6.0">
                <p:embed/>
              </p:oleObj>
            </a:graphicData>
          </a:graphic>
        </p:graphicFrame>
        <p:graphicFrame>
          <p:nvGraphicFramePr>
            <p:cNvPr id="31" name="Object 6"/>
            <p:cNvGraphicFramePr>
              <a:graphicFrameLocks noChangeAspect="1"/>
            </p:cNvGraphicFramePr>
            <p:nvPr/>
          </p:nvGraphicFramePr>
          <p:xfrm>
            <a:off x="7422334" y="3068181"/>
            <a:ext cx="589528" cy="1627187"/>
          </p:xfrm>
          <a:graphic>
            <a:graphicData uri="http://schemas.openxmlformats.org/presentationml/2006/ole">
              <p:oleObj spid="_x0000_s116951" name="CS ChemDraw Drawing" r:id="rId6" imgW="423298" imgH="1627290" progId="ChemDraw.Document.6.0">
                <p:embed/>
              </p:oleObj>
            </a:graphicData>
          </a:graphic>
        </p:graphicFrame>
      </p:grpSp>
      <p:sp>
        <p:nvSpPr>
          <p:cNvPr id="32" name="Rectangle 31"/>
          <p:cNvSpPr/>
          <p:nvPr/>
        </p:nvSpPr>
        <p:spPr>
          <a:xfrm>
            <a:off x="5326743" y="4452257"/>
            <a:ext cx="2191657" cy="1915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6940103" y="2464823"/>
            <a:ext cx="1906352" cy="1646344"/>
            <a:chOff x="6032956" y="3067165"/>
            <a:chExt cx="1978906" cy="1703387"/>
          </a:xfrm>
        </p:grpSpPr>
        <p:cxnSp>
          <p:nvCxnSpPr>
            <p:cNvPr id="40" name="Straight Arrow Connector 39"/>
            <p:cNvCxnSpPr/>
            <p:nvPr/>
          </p:nvCxnSpPr>
          <p:spPr>
            <a:xfrm flipV="1">
              <a:off x="6751452" y="4050965"/>
              <a:ext cx="478718" cy="717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732250" y="3681633"/>
              <a:ext cx="473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</a:t>
              </a:r>
              <a:r>
                <a:rPr lang="en-US" dirty="0" smtClean="0">
                  <a:latin typeface="Symbol" pitchFamily="18" charset="2"/>
                </a:rPr>
                <a:t>n</a:t>
              </a:r>
              <a:endParaRPr lang="en-US" dirty="0">
                <a:latin typeface="Symbol" pitchFamily="18" charset="2"/>
              </a:endParaRPr>
            </a:p>
          </p:txBody>
        </p:sp>
        <p:graphicFrame>
          <p:nvGraphicFramePr>
            <p:cNvPr id="42" name="Object 5"/>
            <p:cNvGraphicFramePr>
              <a:graphicFrameLocks noChangeAspect="1"/>
            </p:cNvGraphicFramePr>
            <p:nvPr/>
          </p:nvGraphicFramePr>
          <p:xfrm>
            <a:off x="6032956" y="3067165"/>
            <a:ext cx="619125" cy="1703387"/>
          </p:xfrm>
          <a:graphic>
            <a:graphicData uri="http://schemas.openxmlformats.org/presentationml/2006/ole">
              <p:oleObj spid="_x0000_s116952" name="CS ChemDraw Drawing" r:id="rId7" imgW="423298" imgH="1703430" progId="ChemDraw.Document.6.0">
                <p:embed/>
              </p:oleObj>
            </a:graphicData>
          </a:graphic>
        </p:graphicFrame>
        <p:graphicFrame>
          <p:nvGraphicFramePr>
            <p:cNvPr id="43" name="Object 6"/>
            <p:cNvGraphicFramePr>
              <a:graphicFrameLocks noChangeAspect="1"/>
            </p:cNvGraphicFramePr>
            <p:nvPr/>
          </p:nvGraphicFramePr>
          <p:xfrm>
            <a:off x="7422334" y="3068181"/>
            <a:ext cx="589528" cy="1627187"/>
          </p:xfrm>
          <a:graphic>
            <a:graphicData uri="http://schemas.openxmlformats.org/presentationml/2006/ole">
              <p:oleObj spid="_x0000_s116953" name="CS ChemDraw Drawing" r:id="rId8" imgW="581866" imgH="1625670" progId="ChemDraw.Document.6.0">
                <p:embed/>
              </p:oleObj>
            </a:graphicData>
          </a:graphic>
        </p:graphicFrame>
      </p:grpSp>
      <p:sp>
        <p:nvSpPr>
          <p:cNvPr id="44" name="Rectangle 43"/>
          <p:cNvSpPr/>
          <p:nvPr/>
        </p:nvSpPr>
        <p:spPr>
          <a:xfrm>
            <a:off x="6799941" y="2296881"/>
            <a:ext cx="2191657" cy="191588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4552504" y="962594"/>
            <a:ext cx="1153320" cy="1646344"/>
            <a:chOff x="6032956" y="3067165"/>
            <a:chExt cx="1197214" cy="1703387"/>
          </a:xfrm>
        </p:grpSpPr>
        <p:cxnSp>
          <p:nvCxnSpPr>
            <p:cNvPr id="46" name="Straight Arrow Connector 45"/>
            <p:cNvCxnSpPr/>
            <p:nvPr/>
          </p:nvCxnSpPr>
          <p:spPr>
            <a:xfrm flipV="1">
              <a:off x="6751452" y="4050965"/>
              <a:ext cx="478718" cy="717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732250" y="3681633"/>
              <a:ext cx="473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</a:t>
              </a:r>
              <a:r>
                <a:rPr lang="en-US" dirty="0" smtClean="0">
                  <a:latin typeface="Symbol" pitchFamily="18" charset="2"/>
                </a:rPr>
                <a:t>n</a:t>
              </a:r>
              <a:endParaRPr lang="en-US" dirty="0">
                <a:latin typeface="Symbol" pitchFamily="18" charset="2"/>
              </a:endParaRPr>
            </a:p>
          </p:txBody>
        </p:sp>
        <p:graphicFrame>
          <p:nvGraphicFramePr>
            <p:cNvPr id="48" name="Object 5"/>
            <p:cNvGraphicFramePr>
              <a:graphicFrameLocks noChangeAspect="1"/>
            </p:cNvGraphicFramePr>
            <p:nvPr/>
          </p:nvGraphicFramePr>
          <p:xfrm>
            <a:off x="6032956" y="3067165"/>
            <a:ext cx="619125" cy="1703387"/>
          </p:xfrm>
          <a:graphic>
            <a:graphicData uri="http://schemas.openxmlformats.org/presentationml/2006/ole">
              <p:oleObj spid="_x0000_s116954" name="CS ChemDraw Drawing" r:id="rId9" imgW="423298" imgH="1703430" progId="ChemDraw.Document.6.0">
                <p:embed/>
              </p:oleObj>
            </a:graphicData>
          </a:graphic>
        </p:graphicFrame>
      </p:grpSp>
      <p:sp>
        <p:nvSpPr>
          <p:cNvPr id="50" name="Rectangle 49"/>
          <p:cNvSpPr/>
          <p:nvPr/>
        </p:nvSpPr>
        <p:spPr>
          <a:xfrm>
            <a:off x="4412341" y="794652"/>
            <a:ext cx="2191657" cy="1915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539" name="Picture 83" descr="http://upload.wikimedia.org/wikipedia/commons/thumb/0/02/D8_Tanabe-Sugano_diagram.png/640px-D8_Tanabe-Sugano_diagr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1266825"/>
            <a:ext cx="4101036" cy="5273675"/>
          </a:xfrm>
          <a:prstGeom prst="rect">
            <a:avLst/>
          </a:prstGeom>
          <a:noFill/>
        </p:spPr>
      </p:pic>
      <p:graphicFrame>
        <p:nvGraphicFramePr>
          <p:cNvPr id="14745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04132915"/>
              </p:ext>
            </p:extLst>
          </p:nvPr>
        </p:nvGraphicFramePr>
        <p:xfrm>
          <a:off x="4802187" y="2399069"/>
          <a:ext cx="4341813" cy="2014538"/>
        </p:xfrm>
        <a:graphic>
          <a:graphicData uri="http://schemas.openxmlformats.org/presentationml/2006/ole">
            <p:oleObj spid="_x0000_s147537" name="Image" r:id="rId4" imgW="1166777" imgH="541079" progId="">
              <p:embed/>
            </p:oleObj>
          </a:graphicData>
        </a:graphic>
      </p:graphicFrame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d</a:t>
            </a:r>
            <a:r>
              <a:rPr lang="en-US" sz="3200" b="1" u="sng" baseline="30000" dirty="0" smtClean="0">
                <a:solidFill>
                  <a:schemeClr val="tx2"/>
                </a:solidFill>
              </a:rPr>
              <a:t>3</a:t>
            </a:r>
            <a:r>
              <a:rPr lang="en-US" sz="3200" b="1" u="sng" dirty="0" smtClean="0">
                <a:solidFill>
                  <a:schemeClr val="tx2"/>
                </a:solidFill>
              </a:rPr>
              <a:t> Tanabe-Sugano Diagram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2642678" y="2952750"/>
            <a:ext cx="0" cy="3209925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618004" y="3667125"/>
            <a:ext cx="0" cy="2486025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584905" y="4781550"/>
            <a:ext cx="0" cy="1362075"/>
          </a:xfrm>
          <a:prstGeom prst="straightConnector1">
            <a:avLst/>
          </a:prstGeom>
          <a:ln w="28575">
            <a:solidFill>
              <a:srgbClr val="008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7728405" y="2649277"/>
            <a:ext cx="0" cy="387146"/>
          </a:xfrm>
          <a:prstGeom prst="straightConnector1">
            <a:avLst/>
          </a:prstGeom>
          <a:ln w="28575">
            <a:solidFill>
              <a:srgbClr val="008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5488420" y="3270674"/>
            <a:ext cx="0" cy="451549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344080" y="3299998"/>
            <a:ext cx="0" cy="392899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66136" y="1202473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d</a:t>
            </a:r>
            <a:r>
              <a:rPr lang="en-US" sz="2000" baseline="30000" dirty="0" smtClean="0"/>
              <a:t>8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59">
                                            <p:subSp spid="_x0000_s147537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9907" y="2092967"/>
            <a:ext cx="3451953" cy="258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581578" y="1307271"/>
            <a:ext cx="11343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High Spin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28436" y="1294706"/>
            <a:ext cx="1035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Low Spin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d</a:t>
            </a:r>
            <a:r>
              <a:rPr lang="en-US" sz="3200" b="1" u="sng" baseline="30000" dirty="0" smtClean="0">
                <a:solidFill>
                  <a:schemeClr val="tx2"/>
                </a:solidFill>
              </a:rPr>
              <a:t>6</a:t>
            </a:r>
            <a:r>
              <a:rPr lang="en-US" sz="3200" b="1" u="sng" dirty="0" smtClean="0">
                <a:solidFill>
                  <a:schemeClr val="tx2"/>
                </a:solidFill>
              </a:rPr>
              <a:t> Tanabe-Sugano Diagram</a:t>
            </a:r>
          </a:p>
        </p:txBody>
      </p:sp>
      <p:pic>
        <p:nvPicPr>
          <p:cNvPr id="640002" name="Picture 2" descr="http://upload.wikimedia.org/wikipedia/commons/thumb/6/6e/D6_Tanabe-Sugano_diagram.png/640px-D6_Tanabe-Sugano_dia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3160" y="857664"/>
            <a:ext cx="3475628" cy="446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 rot="16200000">
            <a:off x="-1120122" y="2713912"/>
            <a:ext cx="3295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Energy</a:t>
            </a:r>
            <a:endParaRPr lang="en-US" sz="20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46748" y="1836054"/>
            <a:ext cx="0" cy="20193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35038" y="5323115"/>
            <a:ext cx="3295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Ligand Field</a:t>
            </a:r>
            <a:endParaRPr lang="en-US" sz="20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558913" y="5321008"/>
            <a:ext cx="2286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688209" y="4675552"/>
            <a:ext cx="639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30000" dirty="0" smtClean="0"/>
              <a:t>5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417347" y="5905500"/>
            <a:ext cx="8359775" cy="816124"/>
            <a:chOff x="406400" y="1250434"/>
            <a:chExt cx="8359775" cy="816124"/>
          </a:xfrm>
        </p:grpSpPr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406400" y="1250950"/>
              <a:ext cx="8359775" cy="8156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dirty="0"/>
                <a:t>The </a:t>
              </a:r>
              <a:r>
                <a:rPr lang="en-US" sz="2000" b="1" dirty="0" err="1" smtClean="0"/>
                <a:t>Spectrochemical</a:t>
              </a:r>
              <a:r>
                <a:rPr lang="en-US" sz="2000" b="1" dirty="0" smtClean="0"/>
                <a:t> Series</a:t>
              </a:r>
            </a:p>
            <a:p>
              <a:pPr algn="ctr">
                <a:spcBef>
                  <a:spcPct val="50000"/>
                </a:spcBef>
              </a:pPr>
              <a:r>
                <a:rPr lang="en-US" dirty="0"/>
                <a:t> </a:t>
              </a:r>
              <a:r>
                <a:rPr lang="en-US" dirty="0" smtClean="0"/>
                <a:t>I</a:t>
              </a:r>
              <a:r>
                <a:rPr lang="en-US" baseline="30000" dirty="0" smtClean="0"/>
                <a:t>-</a:t>
              </a:r>
              <a:r>
                <a:rPr lang="en-US" sz="1800" dirty="0" smtClean="0"/>
                <a:t> </a:t>
              </a:r>
              <a:r>
                <a:rPr lang="en-US" dirty="0"/>
                <a:t>&lt; Br</a:t>
              </a:r>
              <a:r>
                <a:rPr lang="en-US" baseline="30000" dirty="0"/>
                <a:t>-</a:t>
              </a:r>
              <a:r>
                <a:rPr lang="en-US" sz="1800" dirty="0" smtClean="0"/>
                <a:t> </a:t>
              </a:r>
              <a:r>
                <a:rPr lang="en-US" dirty="0"/>
                <a:t>&lt; Cl</a:t>
              </a:r>
              <a:r>
                <a:rPr lang="en-US" baseline="30000" dirty="0"/>
                <a:t>- </a:t>
              </a:r>
              <a:r>
                <a:rPr lang="en-US" dirty="0" smtClean="0"/>
                <a:t>&lt; </a:t>
              </a:r>
              <a:r>
                <a:rPr lang="en-US" dirty="0"/>
                <a:t>OH</a:t>
              </a:r>
              <a:r>
                <a:rPr lang="en-US" baseline="30000" dirty="0"/>
                <a:t>-</a:t>
              </a:r>
              <a:r>
                <a:rPr lang="en-US" sz="1800" dirty="0" smtClean="0"/>
                <a:t> </a:t>
              </a:r>
              <a:r>
                <a:rPr lang="en-US" dirty="0"/>
                <a:t>&lt; RCO</a:t>
              </a:r>
              <a:r>
                <a:rPr lang="en-US" baseline="-25000" dirty="0"/>
                <a:t>2</a:t>
              </a:r>
              <a:r>
                <a:rPr lang="en-US" baseline="30000" dirty="0"/>
                <a:t>-</a:t>
              </a:r>
              <a:r>
                <a:rPr lang="en-US" sz="1800" dirty="0" smtClean="0"/>
                <a:t> </a:t>
              </a:r>
              <a:r>
                <a:rPr lang="en-US" dirty="0"/>
                <a:t>&lt; F</a:t>
              </a:r>
              <a:r>
                <a:rPr lang="en-US" baseline="30000" dirty="0"/>
                <a:t>-</a:t>
              </a:r>
              <a:r>
                <a:rPr lang="en-US" sz="1800" dirty="0" smtClean="0"/>
                <a:t> &lt; </a:t>
              </a:r>
              <a:r>
                <a:rPr lang="en-US" sz="1800" dirty="0"/>
                <a:t>H</a:t>
              </a:r>
              <a:r>
                <a:rPr lang="en-US" sz="1800" baseline="-25000" dirty="0"/>
                <a:t>2</a:t>
              </a:r>
              <a:r>
                <a:rPr lang="en-US" sz="1800" dirty="0"/>
                <a:t>O </a:t>
              </a:r>
              <a:r>
                <a:rPr lang="en-US" dirty="0"/>
                <a:t>&lt; NCS</a:t>
              </a:r>
              <a:r>
                <a:rPr lang="en-US" baseline="30000" dirty="0"/>
                <a:t>-</a:t>
              </a:r>
              <a:r>
                <a:rPr lang="en-US" dirty="0"/>
                <a:t> </a:t>
              </a:r>
              <a:r>
                <a:rPr lang="en-US" dirty="0" smtClean="0"/>
                <a:t>&lt; </a:t>
              </a:r>
              <a:r>
                <a:rPr lang="en-US" dirty="0"/>
                <a:t>NH</a:t>
              </a:r>
              <a:r>
                <a:rPr lang="en-US" baseline="-25000" dirty="0"/>
                <a:t>3</a:t>
              </a:r>
              <a:r>
                <a:rPr lang="en-US" sz="1800" dirty="0" smtClean="0"/>
                <a:t> </a:t>
              </a:r>
              <a:r>
                <a:rPr lang="en-US" dirty="0"/>
                <a:t>&lt; </a:t>
              </a:r>
              <a:r>
                <a:rPr lang="en-US" dirty="0" err="1"/>
                <a:t>en</a:t>
              </a:r>
              <a:r>
                <a:rPr lang="en-US" dirty="0"/>
                <a:t> &lt; NO</a:t>
              </a:r>
              <a:r>
                <a:rPr lang="en-US" baseline="-25000" dirty="0"/>
                <a:t>2</a:t>
              </a:r>
              <a:r>
                <a:rPr lang="en-US" baseline="30000" dirty="0"/>
                <a:t>- </a:t>
              </a:r>
              <a:r>
                <a:rPr lang="en-US" dirty="0" smtClean="0"/>
                <a:t>&lt; </a:t>
              </a:r>
              <a:r>
                <a:rPr lang="en-US" dirty="0" err="1"/>
                <a:t>phen</a:t>
              </a:r>
              <a:r>
                <a:rPr lang="en-US" dirty="0"/>
                <a:t> </a:t>
              </a:r>
              <a:r>
                <a:rPr lang="en-US" sz="1800" dirty="0" smtClean="0"/>
                <a:t>&lt; </a:t>
              </a:r>
              <a:r>
                <a:rPr lang="en-US" dirty="0"/>
                <a:t>CO, CN</a:t>
              </a:r>
              <a:r>
                <a:rPr lang="en-US" baseline="30000" dirty="0"/>
                <a:t>-</a:t>
              </a:r>
              <a:r>
                <a:rPr lang="en-US" dirty="0"/>
                <a:t> </a:t>
              </a:r>
              <a:endParaRPr lang="en-US" sz="1800" baseline="30000" dirty="0" smtClean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10405" y="1250434"/>
              <a:ext cx="15664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Smaller</a:t>
              </a:r>
              <a:r>
                <a:rPr lang="en-US" sz="2400" dirty="0" smtClean="0">
                  <a:solidFill>
                    <a:srgbClr val="FF0000"/>
                  </a:solidFill>
                  <a:latin typeface="Symbol" pitchFamily="18" charset="2"/>
                </a:rPr>
                <a:t> D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Symbol" pitchFamily="18" charset="2"/>
                </a:rPr>
                <a:t>o</a:t>
              </a:r>
              <a:r>
                <a:rPr lang="en-US" sz="2400" dirty="0" smtClean="0">
                  <a:solidFill>
                    <a:srgbClr val="FF0000"/>
                  </a:solidFill>
                </a:rPr>
                <a:t> 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44605" y="1250434"/>
              <a:ext cx="14137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2400" dirty="0" smtClean="0">
                  <a:solidFill>
                    <a:srgbClr val="FF0000"/>
                  </a:solidFill>
                </a:rPr>
                <a:t>Larger</a:t>
              </a:r>
              <a:r>
                <a:rPr lang="en-US" sz="2400" dirty="0" smtClean="0">
                  <a:solidFill>
                    <a:srgbClr val="FF0000"/>
                  </a:solidFill>
                  <a:latin typeface="Symbol" pitchFamily="18" charset="2"/>
                </a:rPr>
                <a:t> D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Symbol" pitchFamily="18" charset="2"/>
                </a:rPr>
                <a:t>o</a:t>
              </a:r>
              <a:r>
                <a:rPr lang="en-US" sz="2400" dirty="0" smtClean="0">
                  <a:solidFill>
                    <a:srgbClr val="FF0000"/>
                  </a:solidFill>
                </a:rPr>
                <a:t> 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120816" y="4675552"/>
            <a:ext cx="667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30000" dirty="0" smtClean="0"/>
              <a:t>1</a:t>
            </a:r>
            <a:r>
              <a:rPr lang="en-US" sz="2400" dirty="0" smtClean="0"/>
              <a:t>A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366136" y="926248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d</a:t>
            </a:r>
            <a:r>
              <a:rPr lang="en-US" sz="2000" baseline="30000" dirty="0" smtClean="0"/>
              <a:t>6 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3708961" y="4170363"/>
            <a:ext cx="815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Low Spin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7573" y="4179888"/>
            <a:ext cx="815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High </a:t>
            </a:r>
            <a:r>
              <a:rPr lang="en-US" dirty="0" smtClean="0">
                <a:solidFill>
                  <a:srgbClr val="FF0000"/>
                </a:solidFill>
              </a:rPr>
              <a:t>Spin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63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  <p:bldP spid="25" grpId="0"/>
      <p:bldP spid="27" grpId="0"/>
      <p:bldP spid="2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xmlns="" val="1251890245"/>
              </p:ext>
            </p:extLst>
          </p:nvPr>
        </p:nvGraphicFramePr>
        <p:xfrm>
          <a:off x="6072497" y="1676401"/>
          <a:ext cx="2938685" cy="3810000"/>
        </p:xfrm>
        <a:graphic>
          <a:graphicData uri="http://schemas.openxmlformats.org/presentationml/2006/ole">
            <p:oleObj spid="_x0000_s638997" name="Image" r:id="rId3" imgW="2022095" imgH="2622587" progId="">
              <p:embed/>
            </p:oleObj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Tanabe-Sugano Diagram</a:t>
            </a:r>
          </a:p>
        </p:txBody>
      </p:sp>
      <p:pic>
        <p:nvPicPr>
          <p:cNvPr id="638981" name="Picture 5" descr="http://upload.wikimedia.org/wikipedia/commons/thumb/4/4b/D4_Tanabe-Sugano_diagram.png/640px-D4_Tanabe-Sugano_diagra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605" y="1806340"/>
            <a:ext cx="2875583" cy="369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36640" y="1120615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d</a:t>
            </a:r>
            <a:r>
              <a:rPr lang="en-US" sz="2800" baseline="30000" dirty="0" smtClean="0">
                <a:solidFill>
                  <a:srgbClr val="FF0000"/>
                </a:solidFill>
              </a:rPr>
              <a:t>4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57281" y="1130522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d</a:t>
            </a:r>
            <a:r>
              <a:rPr lang="en-US" sz="2800" baseline="30000" dirty="0" smtClean="0">
                <a:solidFill>
                  <a:srgbClr val="FF0000"/>
                </a:solidFill>
              </a:rPr>
              <a:t>5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47747" y="1120615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d</a:t>
            </a:r>
            <a:r>
              <a:rPr lang="en-US" sz="2800" baseline="30000" dirty="0" smtClean="0">
                <a:solidFill>
                  <a:srgbClr val="FF0000"/>
                </a:solidFill>
              </a:rPr>
              <a:t>7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38983" name="Picture 7" descr="http://upload.wikimedia.org/wikipedia/commons/thumb/1/19/D5_Tanabe-Sugano_diagram.png/640px-D5_Tanabe-Sugano_diagra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2822" y="2116776"/>
            <a:ext cx="2649047" cy="340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6934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8" name="Rectangle 22"/>
          <p:cNvSpPr>
            <a:spLocks noChangeArrowheads="1"/>
          </p:cNvSpPr>
          <p:nvPr/>
        </p:nvSpPr>
        <p:spPr bwMode="auto">
          <a:xfrm>
            <a:off x="2582133" y="1156358"/>
            <a:ext cx="19050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8" name="Rectangle 52"/>
          <p:cNvSpPr>
            <a:spLocks noChangeArrowheads="1"/>
          </p:cNvSpPr>
          <p:nvPr/>
        </p:nvSpPr>
        <p:spPr bwMode="auto">
          <a:xfrm>
            <a:off x="2582133" y="1975508"/>
            <a:ext cx="36512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32" name="Rectangle 196"/>
          <p:cNvSpPr>
            <a:spLocks noChangeArrowheads="1"/>
          </p:cNvSpPr>
          <p:nvPr/>
        </p:nvSpPr>
        <p:spPr bwMode="auto">
          <a:xfrm>
            <a:off x="564420" y="4245633"/>
            <a:ext cx="36513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37" name="Rectangle 201"/>
          <p:cNvSpPr>
            <a:spLocks noChangeArrowheads="1"/>
          </p:cNvSpPr>
          <p:nvPr/>
        </p:nvSpPr>
        <p:spPr bwMode="auto">
          <a:xfrm>
            <a:off x="2563083" y="4245633"/>
            <a:ext cx="38100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54" name="Text Box 218"/>
          <p:cNvSpPr txBox="1">
            <a:spLocks noChangeArrowheads="1"/>
          </p:cNvSpPr>
          <p:nvPr/>
        </p:nvSpPr>
        <p:spPr bwMode="auto">
          <a:xfrm>
            <a:off x="4815639" y="1787525"/>
            <a:ext cx="4047346" cy="2160591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801688" algn="ctr"/>
                <a:tab pos="2624138" algn="ctr"/>
                <a:tab pos="4578350" algn="ctr"/>
                <a:tab pos="6567488" algn="ctr"/>
              </a:tabLst>
              <a:defRPr sz="2400">
                <a:solidFill>
                  <a:schemeClr val="tx1"/>
                </a:solidFill>
                <a:latin typeface="Times" charset="0"/>
              </a:defRPr>
            </a:lvl1pPr>
            <a:lvl2pPr>
              <a:tabLst>
                <a:tab pos="801688" algn="ctr"/>
                <a:tab pos="2624138" algn="ctr"/>
                <a:tab pos="4578350" algn="ctr"/>
                <a:tab pos="6567488" algn="ctr"/>
              </a:tabLst>
              <a:defRPr sz="2400">
                <a:solidFill>
                  <a:schemeClr val="tx1"/>
                </a:solidFill>
                <a:latin typeface="Times" charset="0"/>
              </a:defRPr>
            </a:lvl2pPr>
            <a:lvl3pPr>
              <a:tabLst>
                <a:tab pos="801688" algn="ctr"/>
                <a:tab pos="2624138" algn="ctr"/>
                <a:tab pos="4578350" algn="ctr"/>
                <a:tab pos="6567488" algn="ctr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>
              <a:tabLst>
                <a:tab pos="801688" algn="ctr"/>
                <a:tab pos="2624138" algn="ctr"/>
                <a:tab pos="4578350" algn="ctr"/>
                <a:tab pos="6567488" algn="ctr"/>
              </a:tabLst>
              <a:defRPr sz="2400">
                <a:solidFill>
                  <a:schemeClr val="tx1"/>
                </a:solidFill>
                <a:latin typeface="Times" charset="0"/>
              </a:defRPr>
            </a:lvl4pPr>
            <a:lvl5pPr>
              <a:tabLst>
                <a:tab pos="801688" algn="ctr"/>
                <a:tab pos="2624138" algn="ctr"/>
                <a:tab pos="4578350" algn="ctr"/>
                <a:tab pos="6567488" algn="ctr"/>
              </a:tabLst>
              <a:defRPr sz="2400">
                <a:solidFill>
                  <a:schemeClr val="tx1"/>
                </a:solidFill>
                <a:latin typeface="Times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01688" algn="ctr"/>
                <a:tab pos="2624138" algn="ctr"/>
                <a:tab pos="4578350" algn="ctr"/>
                <a:tab pos="6567488" algn="ctr"/>
              </a:tabLst>
              <a:defRPr sz="2400">
                <a:solidFill>
                  <a:schemeClr val="tx1"/>
                </a:solidFill>
                <a:latin typeface="Times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01688" algn="ctr"/>
                <a:tab pos="2624138" algn="ctr"/>
                <a:tab pos="4578350" algn="ctr"/>
                <a:tab pos="6567488" algn="ctr"/>
              </a:tabLst>
              <a:defRPr sz="2400">
                <a:solidFill>
                  <a:schemeClr val="tx1"/>
                </a:solidFill>
                <a:latin typeface="Times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01688" algn="ctr"/>
                <a:tab pos="2624138" algn="ctr"/>
                <a:tab pos="4578350" algn="ctr"/>
                <a:tab pos="6567488" algn="ctr"/>
              </a:tabLst>
              <a:defRPr sz="2400">
                <a:solidFill>
                  <a:schemeClr val="tx1"/>
                </a:solidFill>
                <a:latin typeface="Times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01688" algn="ctr"/>
                <a:tab pos="2624138" algn="ctr"/>
                <a:tab pos="4578350" algn="ctr"/>
                <a:tab pos="6567488" algn="ctr"/>
              </a:tabLs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30000"/>
              </a:lnSpc>
              <a:spcBef>
                <a:spcPct val="50000"/>
              </a:spcBef>
            </a:pPr>
            <a:endParaRPr lang="en-US" altLang="en-US" b="1" dirty="0"/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en-US" b="1" u="sng" dirty="0"/>
              <a:t>Complex Ion</a:t>
            </a:r>
            <a:r>
              <a:rPr lang="en-US" altLang="en-US" b="1" dirty="0"/>
              <a:t>	</a:t>
            </a:r>
            <a:r>
              <a:rPr lang="en-US" altLang="en-US" b="1" dirty="0" smtClean="0"/>
              <a:t>      </a:t>
            </a:r>
            <a:r>
              <a:rPr lang="en-US" altLang="en-US" b="1" u="sng" dirty="0" smtClean="0">
                <a:latin typeface="Symbol" panose="05050102010706020507" pitchFamily="18" charset="2"/>
              </a:rPr>
              <a:t>l</a:t>
            </a:r>
            <a:r>
              <a:rPr lang="en-US" altLang="en-US" b="1" u="sng" baseline="-25000" dirty="0" smtClean="0"/>
              <a:t>abs</a:t>
            </a:r>
            <a:r>
              <a:rPr lang="en-US" altLang="en-US" b="1" u="sng" dirty="0" smtClean="0"/>
              <a:t> (nm)</a:t>
            </a:r>
            <a:r>
              <a:rPr lang="en-US" altLang="en-US" b="1" dirty="0"/>
              <a:t>	</a:t>
            </a:r>
            <a:endParaRPr lang="en-US" altLang="en-US" dirty="0"/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C000"/>
                </a:solidFill>
              </a:rPr>
              <a:t>	[Co(H</a:t>
            </a:r>
            <a:r>
              <a:rPr lang="en-US" altLang="en-US" baseline="-25000" dirty="0">
                <a:solidFill>
                  <a:srgbClr val="FFC000"/>
                </a:solidFill>
              </a:rPr>
              <a:t>2</a:t>
            </a:r>
            <a:r>
              <a:rPr lang="en-US" altLang="en-US" dirty="0">
                <a:solidFill>
                  <a:srgbClr val="FFC000"/>
                </a:solidFill>
              </a:rPr>
              <a:t>O)</a:t>
            </a:r>
            <a:r>
              <a:rPr lang="en-US" altLang="en-US" baseline="-25000" dirty="0">
                <a:solidFill>
                  <a:srgbClr val="FFC000"/>
                </a:solidFill>
              </a:rPr>
              <a:t>6</a:t>
            </a:r>
            <a:r>
              <a:rPr lang="en-US" altLang="en-US" dirty="0">
                <a:solidFill>
                  <a:srgbClr val="FFC000"/>
                </a:solidFill>
              </a:rPr>
              <a:t>] </a:t>
            </a:r>
            <a:r>
              <a:rPr lang="en-US" altLang="en-US" baseline="30000" dirty="0">
                <a:solidFill>
                  <a:srgbClr val="FFC000"/>
                </a:solidFill>
              </a:rPr>
              <a:t>3+</a:t>
            </a:r>
            <a:r>
              <a:rPr lang="en-US" altLang="en-US" dirty="0">
                <a:solidFill>
                  <a:srgbClr val="FFC000"/>
                </a:solidFill>
              </a:rPr>
              <a:t> 	</a:t>
            </a:r>
            <a:r>
              <a:rPr lang="en-US" altLang="en-US" dirty="0" smtClean="0">
                <a:solidFill>
                  <a:srgbClr val="FFC000"/>
                </a:solidFill>
              </a:rPr>
              <a:t>     600</a:t>
            </a:r>
            <a:r>
              <a:rPr lang="en-US" altLang="en-US" dirty="0">
                <a:solidFill>
                  <a:srgbClr val="FFC000"/>
                </a:solidFill>
              </a:rPr>
              <a:t>, 400</a:t>
            </a:r>
            <a:r>
              <a:rPr lang="en-US" altLang="en-US" dirty="0"/>
              <a:t>	</a:t>
            </a:r>
            <a:endParaRPr lang="en-US" altLang="en-US" dirty="0" smtClean="0"/>
          </a:p>
          <a:p>
            <a:pPr>
              <a:spcBef>
                <a:spcPct val="50000"/>
              </a:spcBef>
            </a:pPr>
            <a:r>
              <a:rPr lang="en-US" altLang="en-US" dirty="0"/>
              <a:t>	[Co(NH</a:t>
            </a:r>
            <a:r>
              <a:rPr lang="en-US" altLang="en-US" baseline="-25000" dirty="0"/>
              <a:t>3</a:t>
            </a:r>
            <a:r>
              <a:rPr lang="en-US" altLang="en-US" dirty="0"/>
              <a:t>)</a:t>
            </a:r>
            <a:r>
              <a:rPr lang="en-US" altLang="en-US" baseline="-25000" dirty="0"/>
              <a:t>6</a:t>
            </a:r>
            <a:r>
              <a:rPr lang="en-US" altLang="en-US" dirty="0"/>
              <a:t>] </a:t>
            </a:r>
            <a:r>
              <a:rPr lang="en-US" altLang="en-US" baseline="30000" dirty="0"/>
              <a:t>3+</a:t>
            </a:r>
            <a:r>
              <a:rPr lang="en-US" altLang="en-US" dirty="0"/>
              <a:t> 	</a:t>
            </a:r>
            <a:r>
              <a:rPr lang="en-US" altLang="en-US" dirty="0" smtClean="0"/>
              <a:t>     475</a:t>
            </a:r>
            <a:r>
              <a:rPr lang="en-US" altLang="en-US" dirty="0"/>
              <a:t>, 340	</a:t>
            </a:r>
            <a:endParaRPr lang="en-US" altLang="en-US" dirty="0" smtClean="0"/>
          </a:p>
          <a:p>
            <a:pPr>
              <a:spcBef>
                <a:spcPct val="50000"/>
              </a:spcBef>
            </a:pPr>
            <a:r>
              <a:rPr lang="en-US" altLang="en-US" dirty="0"/>
              <a:t>	</a:t>
            </a:r>
            <a:r>
              <a:rPr lang="en-US" altLang="en-US" dirty="0">
                <a:solidFill>
                  <a:srgbClr val="008000"/>
                </a:solidFill>
              </a:rPr>
              <a:t>[Co(</a:t>
            </a:r>
            <a:r>
              <a:rPr lang="en-US" altLang="en-US" dirty="0" err="1">
                <a:solidFill>
                  <a:srgbClr val="008000"/>
                </a:solidFill>
              </a:rPr>
              <a:t>en</a:t>
            </a:r>
            <a:r>
              <a:rPr lang="en-US" altLang="en-US" dirty="0">
                <a:solidFill>
                  <a:srgbClr val="008000"/>
                </a:solidFill>
              </a:rPr>
              <a:t>)</a:t>
            </a:r>
            <a:r>
              <a:rPr lang="en-US" altLang="en-US" baseline="-25000" dirty="0">
                <a:solidFill>
                  <a:srgbClr val="008000"/>
                </a:solidFill>
              </a:rPr>
              <a:t>3</a:t>
            </a:r>
            <a:r>
              <a:rPr lang="en-US" altLang="en-US" dirty="0">
                <a:solidFill>
                  <a:srgbClr val="008000"/>
                </a:solidFill>
              </a:rPr>
              <a:t>] </a:t>
            </a:r>
            <a:r>
              <a:rPr lang="en-US" altLang="en-US" baseline="30000" dirty="0">
                <a:solidFill>
                  <a:srgbClr val="008000"/>
                </a:solidFill>
              </a:rPr>
              <a:t>3+</a:t>
            </a:r>
            <a:r>
              <a:rPr lang="en-US" altLang="en-US" dirty="0">
                <a:solidFill>
                  <a:srgbClr val="008000"/>
                </a:solidFill>
              </a:rPr>
              <a:t>	</a:t>
            </a:r>
            <a:r>
              <a:rPr lang="en-US" altLang="en-US" dirty="0" smtClean="0">
                <a:solidFill>
                  <a:srgbClr val="008000"/>
                </a:solidFill>
              </a:rPr>
              <a:t>     470</a:t>
            </a:r>
            <a:r>
              <a:rPr lang="en-US" altLang="en-US" dirty="0">
                <a:solidFill>
                  <a:srgbClr val="008000"/>
                </a:solidFill>
              </a:rPr>
              <a:t>, </a:t>
            </a:r>
            <a:r>
              <a:rPr lang="en-US" altLang="en-US" dirty="0" smtClean="0">
                <a:solidFill>
                  <a:srgbClr val="008000"/>
                </a:solidFill>
              </a:rPr>
              <a:t>340</a:t>
            </a:r>
            <a:endParaRPr lang="en-US" altLang="en-US" dirty="0">
              <a:solidFill>
                <a:srgbClr val="0080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d</a:t>
            </a:r>
            <a:r>
              <a:rPr lang="en-US" sz="3200" b="1" u="sng" baseline="30000" dirty="0" smtClean="0">
                <a:solidFill>
                  <a:schemeClr val="tx2"/>
                </a:solidFill>
              </a:rPr>
              <a:t>6</a:t>
            </a:r>
            <a:r>
              <a:rPr lang="en-US" sz="3200" b="1" u="sng" dirty="0" smtClean="0">
                <a:solidFill>
                  <a:schemeClr val="tx2"/>
                </a:solidFill>
              </a:rPr>
              <a:t> Tanabe-Sugano Diagram</a:t>
            </a:r>
          </a:p>
        </p:txBody>
      </p:sp>
      <p:pic>
        <p:nvPicPr>
          <p:cNvPr id="64102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889" y="976476"/>
            <a:ext cx="3931185" cy="456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flipV="1">
            <a:off x="3560202" y="3043001"/>
            <a:ext cx="0" cy="1853793"/>
          </a:xfrm>
          <a:prstGeom prst="straightConnector1">
            <a:avLst/>
          </a:prstGeom>
          <a:ln w="28575">
            <a:solidFill>
              <a:srgbClr val="008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417347" y="5905500"/>
            <a:ext cx="8359775" cy="816124"/>
            <a:chOff x="406400" y="1250434"/>
            <a:chExt cx="8359775" cy="816124"/>
          </a:xfrm>
        </p:grpSpPr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406400" y="1250950"/>
              <a:ext cx="8359775" cy="8156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dirty="0"/>
                <a:t>The </a:t>
              </a:r>
              <a:r>
                <a:rPr lang="en-US" sz="2000" b="1" dirty="0" err="1" smtClean="0"/>
                <a:t>Spectrochemical</a:t>
              </a:r>
              <a:r>
                <a:rPr lang="en-US" sz="2000" b="1" dirty="0" smtClean="0"/>
                <a:t> Series</a:t>
              </a:r>
            </a:p>
            <a:p>
              <a:pPr algn="ctr">
                <a:spcBef>
                  <a:spcPct val="50000"/>
                </a:spcBef>
              </a:pPr>
              <a:r>
                <a:rPr lang="en-US" dirty="0"/>
                <a:t> </a:t>
              </a:r>
              <a:r>
                <a:rPr lang="en-US" dirty="0" smtClean="0"/>
                <a:t>I</a:t>
              </a:r>
              <a:r>
                <a:rPr lang="en-US" baseline="30000" dirty="0" smtClean="0"/>
                <a:t>-</a:t>
              </a:r>
              <a:r>
                <a:rPr lang="en-US" sz="1800" dirty="0" smtClean="0"/>
                <a:t> </a:t>
              </a:r>
              <a:r>
                <a:rPr lang="en-US" dirty="0"/>
                <a:t>&lt; Br</a:t>
              </a:r>
              <a:r>
                <a:rPr lang="en-US" baseline="30000" dirty="0"/>
                <a:t>-</a:t>
              </a:r>
              <a:r>
                <a:rPr lang="en-US" sz="1800" dirty="0" smtClean="0"/>
                <a:t> </a:t>
              </a:r>
              <a:r>
                <a:rPr lang="en-US" dirty="0"/>
                <a:t>&lt; Cl</a:t>
              </a:r>
              <a:r>
                <a:rPr lang="en-US" baseline="30000" dirty="0"/>
                <a:t>- </a:t>
              </a:r>
              <a:r>
                <a:rPr lang="en-US" dirty="0" smtClean="0"/>
                <a:t>&lt; </a:t>
              </a:r>
              <a:r>
                <a:rPr lang="en-US" dirty="0"/>
                <a:t>OH</a:t>
              </a:r>
              <a:r>
                <a:rPr lang="en-US" baseline="30000" dirty="0"/>
                <a:t>-</a:t>
              </a:r>
              <a:r>
                <a:rPr lang="en-US" sz="1800" dirty="0" smtClean="0"/>
                <a:t> </a:t>
              </a:r>
              <a:r>
                <a:rPr lang="en-US" dirty="0"/>
                <a:t>&lt; RCO</a:t>
              </a:r>
              <a:r>
                <a:rPr lang="en-US" baseline="-25000" dirty="0"/>
                <a:t>2</a:t>
              </a:r>
              <a:r>
                <a:rPr lang="en-US" baseline="30000" dirty="0"/>
                <a:t>-</a:t>
              </a:r>
              <a:r>
                <a:rPr lang="en-US" sz="1800" dirty="0" smtClean="0"/>
                <a:t> </a:t>
              </a:r>
              <a:r>
                <a:rPr lang="en-US" dirty="0"/>
                <a:t>&lt; F</a:t>
              </a:r>
              <a:r>
                <a:rPr lang="en-US" baseline="30000" dirty="0"/>
                <a:t>-</a:t>
              </a:r>
              <a:r>
                <a:rPr lang="en-US" sz="1800" dirty="0" smtClean="0"/>
                <a:t> &lt; </a:t>
              </a:r>
              <a:r>
                <a:rPr lang="en-US" sz="1800" dirty="0"/>
                <a:t>H</a:t>
              </a:r>
              <a:r>
                <a:rPr lang="en-US" sz="1800" baseline="-25000" dirty="0"/>
                <a:t>2</a:t>
              </a:r>
              <a:r>
                <a:rPr lang="en-US" sz="1800" dirty="0"/>
                <a:t>O </a:t>
              </a:r>
              <a:r>
                <a:rPr lang="en-US" dirty="0"/>
                <a:t>&lt; NCS</a:t>
              </a:r>
              <a:r>
                <a:rPr lang="en-US" baseline="30000" dirty="0"/>
                <a:t>-</a:t>
              </a:r>
              <a:r>
                <a:rPr lang="en-US" dirty="0"/>
                <a:t> </a:t>
              </a:r>
              <a:r>
                <a:rPr lang="en-US" dirty="0" smtClean="0"/>
                <a:t>&lt; </a:t>
              </a:r>
              <a:r>
                <a:rPr lang="en-US" dirty="0"/>
                <a:t>NH</a:t>
              </a:r>
              <a:r>
                <a:rPr lang="en-US" baseline="-25000" dirty="0"/>
                <a:t>3</a:t>
              </a:r>
              <a:r>
                <a:rPr lang="en-US" sz="1800" dirty="0" smtClean="0"/>
                <a:t> </a:t>
              </a:r>
              <a:r>
                <a:rPr lang="en-US" dirty="0"/>
                <a:t>&lt; </a:t>
              </a:r>
              <a:r>
                <a:rPr lang="en-US" dirty="0" err="1"/>
                <a:t>en</a:t>
              </a:r>
              <a:r>
                <a:rPr lang="en-US" dirty="0"/>
                <a:t> &lt; NO</a:t>
              </a:r>
              <a:r>
                <a:rPr lang="en-US" baseline="-25000" dirty="0"/>
                <a:t>2</a:t>
              </a:r>
              <a:r>
                <a:rPr lang="en-US" baseline="30000" dirty="0"/>
                <a:t>- </a:t>
              </a:r>
              <a:r>
                <a:rPr lang="en-US" dirty="0" smtClean="0"/>
                <a:t>&lt; </a:t>
              </a:r>
              <a:r>
                <a:rPr lang="en-US" dirty="0" err="1"/>
                <a:t>phen</a:t>
              </a:r>
              <a:r>
                <a:rPr lang="en-US" dirty="0"/>
                <a:t> </a:t>
              </a:r>
              <a:r>
                <a:rPr lang="en-US" sz="1800" dirty="0" smtClean="0"/>
                <a:t>&lt; </a:t>
              </a:r>
              <a:r>
                <a:rPr lang="en-US" dirty="0"/>
                <a:t>CO, CN</a:t>
              </a:r>
              <a:r>
                <a:rPr lang="en-US" baseline="30000" dirty="0"/>
                <a:t>-</a:t>
              </a:r>
              <a:r>
                <a:rPr lang="en-US" dirty="0"/>
                <a:t> </a:t>
              </a:r>
              <a:endParaRPr lang="en-US" sz="1800" baseline="30000" dirty="0" smtClean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10405" y="1250434"/>
              <a:ext cx="15664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Smaller</a:t>
              </a:r>
              <a:r>
                <a:rPr lang="en-US" sz="2400" dirty="0" smtClean="0">
                  <a:solidFill>
                    <a:srgbClr val="FF0000"/>
                  </a:solidFill>
                  <a:latin typeface="Symbol" pitchFamily="18" charset="2"/>
                </a:rPr>
                <a:t> D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Symbol" pitchFamily="18" charset="2"/>
                </a:rPr>
                <a:t>o</a:t>
              </a:r>
              <a:r>
                <a:rPr lang="en-US" sz="2400" dirty="0" smtClean="0">
                  <a:solidFill>
                    <a:srgbClr val="FF0000"/>
                  </a:solidFill>
                </a:rPr>
                <a:t> 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44605" y="1250434"/>
              <a:ext cx="14137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2400" dirty="0" smtClean="0">
                  <a:solidFill>
                    <a:srgbClr val="FF0000"/>
                  </a:solidFill>
                </a:rPr>
                <a:t>Larger</a:t>
              </a:r>
              <a:r>
                <a:rPr lang="en-US" sz="2400" dirty="0" smtClean="0">
                  <a:solidFill>
                    <a:srgbClr val="FF0000"/>
                  </a:solidFill>
                  <a:latin typeface="Symbol" pitchFamily="18" charset="2"/>
                </a:rPr>
                <a:t> D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Symbol" pitchFamily="18" charset="2"/>
                </a:rPr>
                <a:t>o</a:t>
              </a:r>
              <a:r>
                <a:rPr lang="en-US" sz="2400" dirty="0" smtClean="0">
                  <a:solidFill>
                    <a:srgbClr val="FF0000"/>
                  </a:solidFill>
                </a:rPr>
                <a:t> 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 flipV="1">
            <a:off x="3615205" y="2368444"/>
            <a:ext cx="0" cy="2485878"/>
          </a:xfrm>
          <a:prstGeom prst="straightConnector1">
            <a:avLst/>
          </a:prstGeom>
          <a:ln w="28575">
            <a:solidFill>
              <a:srgbClr val="008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583707" y="3839980"/>
            <a:ext cx="0" cy="1056814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638710" y="3195401"/>
            <a:ext cx="0" cy="1701393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87864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3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Selection Rules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96385" y="3740183"/>
            <a:ext cx="7471955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u="sng" dirty="0" smtClean="0"/>
              <a:t>Transition</a:t>
            </a:r>
            <a:r>
              <a:rPr lang="en-US" sz="2400" dirty="0" smtClean="0"/>
              <a:t> </a:t>
            </a:r>
            <a:r>
              <a:rPr lang="en-US" sz="2000" dirty="0"/>
              <a:t>				</a:t>
            </a:r>
            <a:r>
              <a:rPr lang="en-US" sz="2000" dirty="0" smtClean="0"/>
              <a:t>	</a:t>
            </a:r>
            <a:r>
              <a:rPr lang="en-US" sz="2400" u="sng" dirty="0" err="1" smtClean="0"/>
              <a:t>ε</a:t>
            </a:r>
            <a:r>
              <a:rPr lang="en-US" sz="2400" u="sng" baseline="-25000" dirty="0" err="1" smtClean="0"/>
              <a:t>max</a:t>
            </a:r>
            <a:r>
              <a:rPr lang="en-US" sz="2400" u="sng" dirty="0" smtClean="0"/>
              <a:t> </a:t>
            </a:r>
            <a:r>
              <a:rPr lang="en-US" sz="2400" u="sng" dirty="0"/>
              <a:t>(M</a:t>
            </a:r>
            <a:r>
              <a:rPr lang="en-US" sz="2400" u="sng" baseline="30000" dirty="0">
                <a:sym typeface="Symbol" pitchFamily="18" charset="2"/>
              </a:rPr>
              <a:t></a:t>
            </a:r>
            <a:r>
              <a:rPr lang="en-US" sz="2400" u="sng" baseline="30000" dirty="0"/>
              <a:t>1</a:t>
            </a:r>
            <a:r>
              <a:rPr lang="en-US" sz="2400" u="sng" dirty="0">
                <a:sym typeface="Symbol" pitchFamily="18" charset="2"/>
              </a:rPr>
              <a:t>cm</a:t>
            </a:r>
            <a:r>
              <a:rPr lang="en-US" sz="2400" u="sng" baseline="30000" dirty="0">
                <a:sym typeface="Symbol" pitchFamily="18" charset="2"/>
              </a:rPr>
              <a:t></a:t>
            </a:r>
            <a:r>
              <a:rPr lang="en-US" sz="2400" u="sng" baseline="30000" dirty="0"/>
              <a:t>1</a:t>
            </a:r>
            <a:r>
              <a:rPr lang="en-US" sz="2400" u="sng" dirty="0">
                <a:sym typeface="Symbol" pitchFamily="18" charset="2"/>
              </a:rPr>
              <a:t>)</a:t>
            </a:r>
            <a:endParaRPr lang="en-US" sz="2400" dirty="0">
              <a:sym typeface="Symbol" pitchFamily="18" charset="2"/>
            </a:endParaRPr>
          </a:p>
          <a:p>
            <a:r>
              <a:rPr lang="en-US" sz="2000" i="1" dirty="0">
                <a:sym typeface="Symbol" pitchFamily="18" charset="2"/>
              </a:rPr>
              <a:t>Spin</a:t>
            </a:r>
            <a:r>
              <a:rPr lang="en-US" sz="2000" dirty="0">
                <a:sym typeface="Symbol" pitchFamily="18" charset="2"/>
              </a:rPr>
              <a:t> and </a:t>
            </a:r>
            <a:r>
              <a:rPr lang="en-US" sz="2000" i="1" dirty="0">
                <a:sym typeface="Symbol" pitchFamily="18" charset="2"/>
              </a:rPr>
              <a:t>Symmetry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i="1" dirty="0">
                <a:sym typeface="Symbol" pitchFamily="18" charset="2"/>
              </a:rPr>
              <a:t>forbidden</a:t>
            </a:r>
            <a:r>
              <a:rPr lang="en-US" sz="2000" dirty="0">
                <a:sym typeface="Symbol" pitchFamily="18" charset="2"/>
              </a:rPr>
              <a:t>   "</a:t>
            </a:r>
            <a:r>
              <a:rPr lang="en-US" sz="2000" i="1" dirty="0">
                <a:sym typeface="Symbol" pitchFamily="18" charset="2"/>
              </a:rPr>
              <a:t>d-d</a:t>
            </a:r>
            <a:r>
              <a:rPr lang="en-US" sz="2000" dirty="0">
                <a:sym typeface="Symbol" pitchFamily="18" charset="2"/>
              </a:rPr>
              <a:t>" bands		 </a:t>
            </a:r>
            <a:r>
              <a:rPr lang="en-US" sz="2000" dirty="0" smtClean="0">
                <a:sym typeface="Symbol" pitchFamily="18" charset="2"/>
              </a:rPr>
              <a:t>       </a:t>
            </a:r>
            <a:r>
              <a:rPr lang="en-US" sz="2000" dirty="0">
                <a:sym typeface="Symbol" pitchFamily="18" charset="2"/>
              </a:rPr>
              <a:t>0.02 - 1 </a:t>
            </a:r>
          </a:p>
          <a:p>
            <a:endParaRPr lang="en-US" sz="2000" dirty="0" smtClean="0">
              <a:sym typeface="Symbol" pitchFamily="18" charset="2"/>
            </a:endParaRPr>
          </a:p>
          <a:p>
            <a:r>
              <a:rPr lang="en-US" sz="2000" i="1" dirty="0" smtClean="0">
                <a:sym typeface="Symbol" pitchFamily="18" charset="2"/>
              </a:rPr>
              <a:t>Spin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i="1" dirty="0">
                <a:sym typeface="Symbol" pitchFamily="18" charset="2"/>
              </a:rPr>
              <a:t>allowed</a:t>
            </a:r>
            <a:r>
              <a:rPr lang="en-US" sz="2000" dirty="0">
                <a:sym typeface="Symbol" pitchFamily="18" charset="2"/>
              </a:rPr>
              <a:t> and </a:t>
            </a:r>
            <a:r>
              <a:rPr lang="en-US" sz="2000" i="1" dirty="0">
                <a:sym typeface="Symbol" pitchFamily="18" charset="2"/>
              </a:rPr>
              <a:t>Symmetry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i="1" dirty="0">
                <a:sym typeface="Symbol" pitchFamily="18" charset="2"/>
              </a:rPr>
              <a:t>forbidden</a:t>
            </a:r>
            <a:r>
              <a:rPr lang="en-US" sz="2000" dirty="0">
                <a:sym typeface="Symbol" pitchFamily="18" charset="2"/>
              </a:rPr>
              <a:t>  "</a:t>
            </a:r>
            <a:r>
              <a:rPr lang="en-US" sz="2000" i="1" dirty="0">
                <a:sym typeface="Symbol" pitchFamily="18" charset="2"/>
              </a:rPr>
              <a:t>d-d</a:t>
            </a:r>
            <a:r>
              <a:rPr lang="en-US" sz="2000" dirty="0">
                <a:sym typeface="Symbol" pitchFamily="18" charset="2"/>
              </a:rPr>
              <a:t>" bands  	   </a:t>
            </a:r>
            <a:r>
              <a:rPr lang="en-US" sz="2000" dirty="0" smtClean="0">
                <a:sym typeface="Symbol" pitchFamily="18" charset="2"/>
              </a:rPr>
              <a:t>      1 </a:t>
            </a:r>
            <a:r>
              <a:rPr lang="en-US" sz="2000" dirty="0">
                <a:sym typeface="Symbol" pitchFamily="18" charset="2"/>
              </a:rPr>
              <a:t>- 10</a:t>
            </a:r>
          </a:p>
          <a:p>
            <a:r>
              <a:rPr lang="en-US" sz="2000" dirty="0">
                <a:sym typeface="Symbol" pitchFamily="18" charset="2"/>
              </a:rPr>
              <a:t>					</a:t>
            </a:r>
            <a:endParaRPr lang="en-US" sz="2000" u="sng" baseline="30000" dirty="0" smtClean="0">
              <a:sym typeface="Symbol" pitchFamily="18" charset="2"/>
            </a:endParaRPr>
          </a:p>
          <a:p>
            <a:r>
              <a:rPr lang="en-US" sz="2000" i="1" dirty="0" smtClean="0">
                <a:sym typeface="Symbol" pitchFamily="18" charset="2"/>
              </a:rPr>
              <a:t>Spin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>
                <a:sym typeface="Symbol" pitchFamily="18" charset="2"/>
              </a:rPr>
              <a:t>and </a:t>
            </a:r>
            <a:r>
              <a:rPr lang="en-US" sz="2000" i="1" dirty="0">
                <a:sym typeface="Symbol" pitchFamily="18" charset="2"/>
              </a:rPr>
              <a:t>Symmetry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i="1" dirty="0">
                <a:sym typeface="Symbol" pitchFamily="18" charset="2"/>
              </a:rPr>
              <a:t>allowed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dirty="0" smtClean="0">
                <a:sym typeface="Symbol" pitchFamily="18" charset="2"/>
              </a:rPr>
              <a:t>CT bands</a:t>
            </a:r>
            <a:r>
              <a:rPr lang="en-US" sz="2000" dirty="0">
                <a:sym typeface="Symbol" pitchFamily="18" charset="2"/>
              </a:rPr>
              <a:t>	     </a:t>
            </a:r>
            <a:r>
              <a:rPr lang="en-US" sz="2000" dirty="0" smtClean="0">
                <a:sym typeface="Symbol" pitchFamily="18" charset="2"/>
              </a:rPr>
              <a:t>	    10</a:t>
            </a:r>
            <a:r>
              <a:rPr lang="en-US" sz="2000" baseline="30000" dirty="0" smtClean="0">
                <a:sym typeface="Symbol" pitchFamily="18" charset="2"/>
              </a:rPr>
              <a:t>3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>
                <a:sym typeface="Symbol" pitchFamily="18" charset="2"/>
              </a:rPr>
              <a:t>- 5 x </a:t>
            </a:r>
            <a:r>
              <a:rPr lang="en-US" sz="2000" dirty="0" smtClean="0">
                <a:sym typeface="Symbol" pitchFamily="18" charset="2"/>
              </a:rPr>
              <a:t>10</a:t>
            </a:r>
            <a:r>
              <a:rPr lang="en-US" sz="2000" baseline="30000" dirty="0" smtClean="0">
                <a:sym typeface="Symbol" pitchFamily="18" charset="2"/>
              </a:rPr>
              <a:t>4</a:t>
            </a:r>
            <a:endParaRPr lang="en-US" u="sng" dirty="0">
              <a:sym typeface="Symbol" pitchFamily="18" charset="2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61950" y="2384097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 i="1" u="sng" dirty="0">
                <a:solidFill>
                  <a:srgbClr val="FF0000"/>
                </a:solidFill>
              </a:rPr>
              <a:t>Spin</a:t>
            </a:r>
            <a:r>
              <a:rPr lang="en-US" sz="2400" i="1" u="sng" dirty="0">
                <a:solidFill>
                  <a:srgbClr val="FF0000"/>
                </a:solidFill>
              </a:rPr>
              <a:t> Selection Rule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dirty="0" smtClean="0"/>
              <a:t>The spin </a:t>
            </a:r>
            <a:r>
              <a:rPr lang="en-US" sz="2400" dirty="0"/>
              <a:t>of the electron must not change during the transition. 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81000" y="1334626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 i="1" u="sng" dirty="0" smtClean="0">
                <a:solidFill>
                  <a:srgbClr val="FF0000"/>
                </a:solidFill>
              </a:rPr>
              <a:t>Symmetry </a:t>
            </a:r>
            <a:r>
              <a:rPr lang="en-US" sz="2400" i="1" u="sng" dirty="0">
                <a:solidFill>
                  <a:srgbClr val="FF0000"/>
                </a:solidFill>
              </a:rPr>
              <a:t>(</a:t>
            </a:r>
            <a:r>
              <a:rPr lang="en-US" sz="2400" i="1" u="sng" dirty="0" err="1">
                <a:solidFill>
                  <a:srgbClr val="FF0000"/>
                </a:solidFill>
              </a:rPr>
              <a:t>Laporte</a:t>
            </a:r>
            <a:r>
              <a:rPr lang="en-US" sz="2400" i="1" u="sng" dirty="0">
                <a:solidFill>
                  <a:srgbClr val="FF0000"/>
                </a:solidFill>
              </a:rPr>
              <a:t>) Selection Rule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rgbClr val="333333"/>
                </a:solidFill>
                <a:cs typeface="Arial" pitchFamily="34" charset="0"/>
              </a:rPr>
              <a:t>The </a:t>
            </a:r>
            <a:r>
              <a:rPr lang="en-US" sz="2400" dirty="0">
                <a:solidFill>
                  <a:srgbClr val="333333"/>
                </a:solidFill>
                <a:cs typeface="Arial" pitchFamily="34" charset="0"/>
              </a:rPr>
              <a:t>initial and final </a:t>
            </a:r>
            <a:r>
              <a:rPr lang="en-US" sz="2400" dirty="0" err="1">
                <a:solidFill>
                  <a:srgbClr val="333333"/>
                </a:solidFill>
                <a:cs typeface="Arial" pitchFamily="34" charset="0"/>
              </a:rPr>
              <a:t>wavefunctions</a:t>
            </a:r>
            <a:r>
              <a:rPr lang="en-US" sz="2400" dirty="0">
                <a:solidFill>
                  <a:srgbClr val="333333"/>
                </a:solidFill>
                <a:cs typeface="Arial" pitchFamily="34" charset="0"/>
              </a:rPr>
              <a:t> must change </a:t>
            </a:r>
            <a:r>
              <a:rPr lang="en-US" sz="2400" dirty="0" smtClean="0">
                <a:solidFill>
                  <a:srgbClr val="333333"/>
                </a:solidFill>
                <a:cs typeface="Arial" pitchFamily="34" charset="0"/>
              </a:rPr>
              <a:t>in </a:t>
            </a:r>
            <a:r>
              <a:rPr lang="en-US" sz="2400" dirty="0">
                <a:solidFill>
                  <a:srgbClr val="333333"/>
                </a:solidFill>
                <a:cs typeface="Arial" pitchFamily="34" charset="0"/>
              </a:rPr>
              <a:t>parity. 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37160" y="862187"/>
            <a:ext cx="88734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 smtClean="0"/>
              <a:t>S</a:t>
            </a:r>
            <a:r>
              <a:rPr lang="en-US" sz="2000" b="1" i="1" dirty="0" smtClean="0"/>
              <a:t>election </a:t>
            </a:r>
            <a:r>
              <a:rPr lang="en-US" sz="2000" b="1" i="1" dirty="0"/>
              <a:t>rules</a:t>
            </a:r>
            <a:r>
              <a:rPr lang="en-US" sz="2000" b="1" dirty="0"/>
              <a:t> </a:t>
            </a:r>
            <a:r>
              <a:rPr lang="en-US" sz="2000" dirty="0" smtClean="0"/>
              <a:t>determine </a:t>
            </a:r>
            <a:r>
              <a:rPr lang="en-US" sz="2000" dirty="0"/>
              <a:t>the probability (intensity) of the transition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809468" y="6145967"/>
            <a:ext cx="743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Why do we see “forbidden” transitions at all?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715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Allowing “Forbidden” Transitions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12426" y="962545"/>
            <a:ext cx="8851687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0" indent="-120650">
              <a:buFontTx/>
              <a:buNone/>
            </a:pPr>
            <a:r>
              <a:rPr lang="en-US" dirty="0" smtClean="0"/>
              <a:t>	</a:t>
            </a:r>
            <a:r>
              <a:rPr lang="en-US" sz="2400" dirty="0" smtClean="0"/>
              <a:t>Mechanisms that make “forbidden” electronic transitions to be “allowed”</a:t>
            </a:r>
          </a:p>
          <a:p>
            <a:pPr marL="120650" indent="-120650">
              <a:buFontTx/>
              <a:buNone/>
            </a:pPr>
            <a:endParaRPr lang="en-US" sz="2400" dirty="0" smtClean="0"/>
          </a:p>
          <a:p>
            <a:pPr marL="854075" indent="-404813">
              <a:buNone/>
            </a:pPr>
            <a:r>
              <a:rPr lang="en-US" sz="2400" dirty="0" smtClean="0"/>
              <a:t>1) 	</a:t>
            </a:r>
            <a:r>
              <a:rPr lang="en-US" sz="2400" b="1" dirty="0" err="1" smtClean="0"/>
              <a:t>Vibronic</a:t>
            </a:r>
            <a:r>
              <a:rPr lang="en-US" sz="2400" b="1" dirty="0" smtClean="0"/>
              <a:t> </a:t>
            </a:r>
            <a:r>
              <a:rPr lang="en-US" sz="2400" b="1" dirty="0"/>
              <a:t>Coupling: </a:t>
            </a:r>
            <a:r>
              <a:rPr lang="en-US" sz="2400" dirty="0"/>
              <a:t>Electronic states </a:t>
            </a:r>
            <a:r>
              <a:rPr lang="en-US" sz="2400" dirty="0" smtClean="0"/>
              <a:t>coupled </a:t>
            </a:r>
            <a:r>
              <a:rPr lang="en-US" sz="2400" dirty="0"/>
              <a:t>to vibrational </a:t>
            </a:r>
            <a:r>
              <a:rPr lang="en-US" sz="2400" dirty="0" smtClean="0"/>
              <a:t>states help </a:t>
            </a:r>
            <a:r>
              <a:rPr lang="en-US" sz="2400" dirty="0"/>
              <a:t>overcome the </a:t>
            </a:r>
            <a:r>
              <a:rPr lang="en-US" sz="2400" dirty="0" err="1"/>
              <a:t>Laporte</a:t>
            </a:r>
            <a:r>
              <a:rPr lang="en-US" sz="2400" dirty="0"/>
              <a:t> selection rule</a:t>
            </a:r>
            <a:r>
              <a:rPr lang="en-US" sz="2400" dirty="0" smtClean="0"/>
              <a:t>.</a:t>
            </a:r>
          </a:p>
          <a:p>
            <a:pPr marL="854075" indent="-404813">
              <a:buFontTx/>
              <a:buNone/>
            </a:pPr>
            <a:endParaRPr lang="en-US" sz="2400" dirty="0" smtClean="0"/>
          </a:p>
          <a:p>
            <a:pPr marL="854075" indent="-390525">
              <a:buNone/>
              <a:tabLst>
                <a:tab pos="854075" algn="l"/>
              </a:tabLst>
            </a:pPr>
            <a:r>
              <a:rPr lang="en-US" sz="2400" dirty="0" smtClean="0"/>
              <a:t>2)	</a:t>
            </a:r>
            <a:r>
              <a:rPr lang="en-US" sz="2400" b="1" dirty="0" smtClean="0"/>
              <a:t>Spin-orbit Coupling</a:t>
            </a:r>
            <a:r>
              <a:rPr lang="en-US" sz="2400" dirty="0" smtClean="0"/>
              <a:t>: </a:t>
            </a:r>
            <a:r>
              <a:rPr lang="en-US" sz="2400" dirty="0"/>
              <a:t>Spin and orbital angular momenta can interact </a:t>
            </a:r>
            <a:r>
              <a:rPr lang="en-US" sz="2400" dirty="0" smtClean="0"/>
              <a:t>to make spin “forbidden” transitions </a:t>
            </a:r>
            <a:r>
              <a:rPr lang="en-US" sz="2400" dirty="0" err="1" smtClean="0"/>
              <a:t>allowed.j</a:t>
            </a:r>
            <a:endParaRPr lang="en-US" sz="2400" dirty="0" smtClean="0"/>
          </a:p>
          <a:p>
            <a:pPr marL="922337" indent="-457200">
              <a:buAutoNum type="arabicParenR" startAt="2"/>
              <a:tabLst>
                <a:tab pos="854075" algn="l"/>
              </a:tabLst>
            </a:pPr>
            <a:endParaRPr lang="en-US" sz="2400" dirty="0"/>
          </a:p>
          <a:p>
            <a:pPr marL="854075" indent="-404813">
              <a:buNone/>
            </a:pPr>
            <a:r>
              <a:rPr lang="en-US" sz="2400" dirty="0" smtClean="0"/>
              <a:t>3) 	</a:t>
            </a:r>
            <a:r>
              <a:rPr lang="en-US" sz="2400" b="1" dirty="0" smtClean="0"/>
              <a:t>Mixing of states: </a:t>
            </a:r>
            <a:r>
              <a:rPr lang="en-US" sz="2400" dirty="0"/>
              <a:t>π-acceptor and π-donor ligands can mix with the </a:t>
            </a:r>
            <a:r>
              <a:rPr lang="en-US" sz="2400" dirty="0" smtClean="0"/>
              <a:t>d-orbitals transitions </a:t>
            </a:r>
            <a:r>
              <a:rPr lang="en-US" sz="2400" dirty="0"/>
              <a:t>are no longer purely d-d. </a:t>
            </a:r>
          </a:p>
          <a:p>
            <a:pPr>
              <a:buFontTx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6003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124807" y="2604718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pic>
        <p:nvPicPr>
          <p:cNvPr id="412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4568" y="1413492"/>
            <a:ext cx="4608513" cy="124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5311735" y="2643523"/>
            <a:ext cx="13724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</a:t>
            </a:r>
            <a:r>
              <a:rPr lang="en-US" sz="2400" baseline="-25000" dirty="0" smtClean="0"/>
              <a:t>1g</a:t>
            </a:r>
            <a:r>
              <a:rPr lang="en-US" sz="2400" dirty="0" smtClean="0"/>
              <a:t> + 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2619376" y="894378"/>
            <a:ext cx="146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Ground State</a:t>
            </a:r>
            <a:endParaRPr lang="en-US" u="sng" dirty="0"/>
          </a:p>
        </p:txBody>
      </p:sp>
      <p:sp>
        <p:nvSpPr>
          <p:cNvPr id="28" name="TextBox 27"/>
          <p:cNvSpPr txBox="1"/>
          <p:nvPr/>
        </p:nvSpPr>
        <p:spPr>
          <a:xfrm>
            <a:off x="5305426" y="901800"/>
            <a:ext cx="146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Excited State</a:t>
            </a:r>
            <a:endParaRPr lang="en-US" u="sng" dirty="0"/>
          </a:p>
        </p:txBody>
      </p:sp>
      <p:sp>
        <p:nvSpPr>
          <p:cNvPr id="15" name="Rectangle 14"/>
          <p:cNvSpPr/>
          <p:nvPr/>
        </p:nvSpPr>
        <p:spPr>
          <a:xfrm>
            <a:off x="6011720" y="4056682"/>
            <a:ext cx="535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6832" y="4394944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9973" y="4388723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7945420" y="4279251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sp>
        <p:nvSpPr>
          <p:cNvPr id="25" name="Rectangle 24"/>
          <p:cNvSpPr/>
          <p:nvPr/>
        </p:nvSpPr>
        <p:spPr>
          <a:xfrm>
            <a:off x="8566681" y="4279251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=</a:t>
            </a:r>
            <a:endParaRPr lang="en-US" sz="2400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7015733" y="4299694"/>
            <a:ext cx="546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8573" y="3415305"/>
            <a:ext cx="2262501" cy="51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6011720" y="4437682"/>
            <a:ext cx="535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sp>
        <p:nvSpPr>
          <p:cNvPr id="34" name="Left Brace 33"/>
          <p:cNvSpPr/>
          <p:nvPr/>
        </p:nvSpPr>
        <p:spPr>
          <a:xfrm rot="16200000">
            <a:off x="7138365" y="3811923"/>
            <a:ext cx="277813" cy="2401888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059648" y="5215678"/>
            <a:ext cx="2432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1u</a:t>
            </a:r>
            <a:r>
              <a:rPr lang="en-US" sz="2400" dirty="0" smtClean="0"/>
              <a:t> + 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u</a:t>
            </a:r>
            <a:r>
              <a:rPr lang="en-US" sz="2400" dirty="0" smtClean="0"/>
              <a:t> + T</a:t>
            </a:r>
            <a:r>
              <a:rPr lang="en-US" sz="2400" baseline="-25000" dirty="0" smtClean="0"/>
              <a:t>1u</a:t>
            </a:r>
            <a:r>
              <a:rPr lang="en-US" sz="2400" dirty="0" smtClean="0"/>
              <a:t> + T</a:t>
            </a:r>
            <a:r>
              <a:rPr lang="en-US" sz="2400" baseline="-25000" dirty="0" smtClean="0"/>
              <a:t>2u</a:t>
            </a:r>
            <a:endParaRPr lang="en-US" sz="2400" baseline="-25000" dirty="0"/>
          </a:p>
        </p:txBody>
      </p:sp>
      <p:sp>
        <p:nvSpPr>
          <p:cNvPr id="40" name="Rectangle 39"/>
          <p:cNvSpPr/>
          <p:nvPr/>
        </p:nvSpPr>
        <p:spPr>
          <a:xfrm>
            <a:off x="6059648" y="5596678"/>
            <a:ext cx="2432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2u</a:t>
            </a:r>
            <a:r>
              <a:rPr lang="en-US" sz="2400" dirty="0" smtClean="0"/>
              <a:t> + 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u</a:t>
            </a:r>
            <a:r>
              <a:rPr lang="en-US" sz="2400" dirty="0" smtClean="0"/>
              <a:t> + T</a:t>
            </a:r>
            <a:r>
              <a:rPr lang="en-US" sz="2400" baseline="-25000" dirty="0" smtClean="0"/>
              <a:t>1u</a:t>
            </a:r>
            <a:r>
              <a:rPr lang="en-US" sz="2400" dirty="0" smtClean="0"/>
              <a:t> + T</a:t>
            </a:r>
            <a:r>
              <a:rPr lang="en-US" sz="2400" baseline="-25000" dirty="0" smtClean="0"/>
              <a:t>2u</a:t>
            </a:r>
            <a:endParaRPr lang="en-US" sz="2400" baseline="-25000" dirty="0"/>
          </a:p>
        </p:txBody>
      </p:sp>
      <p:sp>
        <p:nvSpPr>
          <p:cNvPr id="41" name="TextBox 40"/>
          <p:cNvSpPr txBox="1"/>
          <p:nvPr/>
        </p:nvSpPr>
        <p:spPr>
          <a:xfrm>
            <a:off x="5511574" y="6115705"/>
            <a:ext cx="3440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Electronically Forbidden (x, y, z)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err="1" smtClean="0">
                <a:solidFill>
                  <a:schemeClr val="tx2"/>
                </a:solidFill>
              </a:rPr>
              <a:t>Vibronic</a:t>
            </a:r>
            <a:r>
              <a:rPr lang="en-US" sz="3200" b="1" u="sng" dirty="0" smtClean="0">
                <a:solidFill>
                  <a:schemeClr val="tx2"/>
                </a:solidFill>
              </a:rPr>
              <a:t> Coupling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36" name="Picture 4" descr="O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971" y="1358548"/>
            <a:ext cx="1524000" cy="1143001"/>
          </a:xfrm>
          <a:prstGeom prst="rect">
            <a:avLst/>
          </a:prstGeom>
          <a:noFill/>
        </p:spPr>
      </p:pic>
      <p:sp>
        <p:nvSpPr>
          <p:cNvPr id="37" name="Rectangle 36"/>
          <p:cNvSpPr/>
          <p:nvPr/>
        </p:nvSpPr>
        <p:spPr>
          <a:xfrm>
            <a:off x="329748" y="2523280"/>
            <a:ext cx="1405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</a:t>
            </a:r>
            <a:r>
              <a:rPr lang="en-US" baseline="-25000" dirty="0" smtClean="0"/>
              <a:t>h</a:t>
            </a:r>
            <a:r>
              <a:rPr lang="en-US" dirty="0" smtClean="0"/>
              <a:t> symmetry</a:t>
            </a:r>
            <a:endParaRPr lang="en-US" dirty="0"/>
          </a:p>
        </p:txBody>
      </p:sp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0739" y="4908980"/>
            <a:ext cx="2753542" cy="737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7410" y="6101851"/>
            <a:ext cx="2174584" cy="49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322872" y="6007328"/>
            <a:ext cx="181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allowedness</a:t>
            </a:r>
            <a:r>
              <a:rPr lang="en-US" dirty="0" smtClean="0"/>
              <a:t> of a transition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076344" y="6091062"/>
            <a:ext cx="46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=</a:t>
            </a:r>
            <a:endParaRPr lang="en-US" sz="2400" dirty="0"/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2963041" y="5427780"/>
            <a:ext cx="605307" cy="708338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261661" y="5464270"/>
            <a:ext cx="311239" cy="65896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215611" y="3467612"/>
            <a:ext cx="5217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The </a:t>
            </a:r>
            <a:r>
              <a:rPr lang="en-US" sz="2000" b="1" dirty="0" smtClean="0">
                <a:solidFill>
                  <a:srgbClr val="333333"/>
                </a:solidFill>
                <a:cs typeface="Arial" pitchFamily="34" charset="0"/>
              </a:rPr>
              <a:t>transition probability 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of one molecule from one state (</a:t>
            </a:r>
            <a:r>
              <a:rPr lang="en-US" sz="2000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Y</a:t>
            </a:r>
            <a:r>
              <a:rPr lang="en-US" sz="2000" baseline="-30000" dirty="0" smtClean="0">
                <a:solidFill>
                  <a:srgbClr val="333333"/>
                </a:solidFill>
                <a:cs typeface="Arial" pitchFamily="34" charset="0"/>
              </a:rPr>
              <a:t>1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) to another 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state (</a:t>
            </a:r>
            <a:r>
              <a:rPr lang="en-US" sz="2000" dirty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Y</a:t>
            </a:r>
            <a:r>
              <a:rPr lang="en-US" sz="2000" baseline="-30000" dirty="0">
                <a:solidFill>
                  <a:srgbClr val="333333"/>
                </a:solidFill>
                <a:cs typeface="Arial" pitchFamily="34" charset="0"/>
              </a:rPr>
              <a:t>1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)</a:t>
            </a:r>
            <a:r>
              <a:rPr lang="en-US" sz="2000" baseline="-30000" dirty="0" smtClean="0">
                <a:solidFill>
                  <a:srgbClr val="333333"/>
                </a:solidFill>
                <a:cs typeface="Arial" pitchFamily="34" charset="0"/>
              </a:rPr>
              <a:t>  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is given by |M⃗</a:t>
            </a:r>
            <a:r>
              <a:rPr lang="en-US" sz="2000" baseline="-25000" dirty="0" smtClean="0">
                <a:solidFill>
                  <a:srgbClr val="333333"/>
                </a:solidFill>
                <a:cs typeface="Arial" pitchFamily="34" charset="0"/>
              </a:rPr>
              <a:t>21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|, the transition dipole moment, or transition moment, from </a:t>
            </a:r>
            <a:r>
              <a:rPr lang="en-US" sz="2000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 Y</a:t>
            </a:r>
            <a:r>
              <a:rPr lang="en-US" sz="2000" baseline="-30000" dirty="0" smtClean="0">
                <a:solidFill>
                  <a:srgbClr val="333333"/>
                </a:solidFill>
                <a:cs typeface="Arial" pitchFamily="34" charset="0"/>
              </a:rPr>
              <a:t>1 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to</a:t>
            </a:r>
            <a:r>
              <a:rPr lang="en-US" sz="2000" baseline="-30000" dirty="0" smtClean="0">
                <a:solidFill>
                  <a:srgbClr val="333333"/>
                </a:solidFill>
                <a:cs typeface="Arial" pitchFamily="34" charset="0"/>
              </a:rPr>
              <a:t> </a:t>
            </a:r>
            <a:r>
              <a:rPr lang="en-US" sz="2000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 Y</a:t>
            </a:r>
            <a:r>
              <a:rPr lang="en-US" sz="2000" baseline="-30000" dirty="0" smtClean="0">
                <a:solidFill>
                  <a:srgbClr val="333333"/>
                </a:solidFill>
                <a:cs typeface="Arial" pitchFamily="34" charset="0"/>
              </a:rPr>
              <a:t>2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77044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5" grpId="0"/>
      <p:bldP spid="26" grpId="0"/>
      <p:bldP spid="33" grpId="0"/>
      <p:bldP spid="34" grpId="0" animBg="1"/>
      <p:bldP spid="38" grpId="0"/>
      <p:bldP spid="40" grpId="0"/>
      <p:bldP spid="41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err="1" smtClean="0">
                <a:solidFill>
                  <a:schemeClr val="tx2"/>
                </a:solidFill>
              </a:rPr>
              <a:t>Vibronic</a:t>
            </a:r>
            <a:r>
              <a:rPr lang="en-US" sz="3200" b="1" u="sng" dirty="0" smtClean="0">
                <a:solidFill>
                  <a:schemeClr val="tx2"/>
                </a:solidFill>
              </a:rPr>
              <a:t> Coupling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543400" y="3389152"/>
            <a:ext cx="80309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For octahedral complex, there are 15 vibrational normal modes with irreducible representations:</a:t>
            </a:r>
            <a:endParaRPr lang="en-US" sz="2000" dirty="0"/>
          </a:p>
        </p:txBody>
      </p:sp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8667" y="4292255"/>
            <a:ext cx="42767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1060" y="4964576"/>
            <a:ext cx="84219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Vibrational transition couple with electronic transition: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3124807" y="2604718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4568" y="1413492"/>
            <a:ext cx="4608513" cy="124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311735" y="2643523"/>
            <a:ext cx="13724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</a:t>
            </a:r>
            <a:r>
              <a:rPr lang="en-US" sz="2400" baseline="-25000" dirty="0" smtClean="0"/>
              <a:t>1g</a:t>
            </a:r>
            <a:r>
              <a:rPr lang="en-US" sz="2400" dirty="0" smtClean="0"/>
              <a:t> + 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2619376" y="894378"/>
            <a:ext cx="146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Ground State</a:t>
            </a:r>
            <a:endParaRPr lang="en-US" u="sng" dirty="0"/>
          </a:p>
        </p:txBody>
      </p:sp>
      <p:sp>
        <p:nvSpPr>
          <p:cNvPr id="14" name="TextBox 13"/>
          <p:cNvSpPr txBox="1"/>
          <p:nvPr/>
        </p:nvSpPr>
        <p:spPr>
          <a:xfrm>
            <a:off x="5305426" y="901800"/>
            <a:ext cx="146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Excited State</a:t>
            </a:r>
            <a:endParaRPr lang="en-US" u="sng" dirty="0"/>
          </a:p>
        </p:txBody>
      </p:sp>
      <p:pic>
        <p:nvPicPr>
          <p:cNvPr id="15" name="Picture 4" descr="O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971" y="1358548"/>
            <a:ext cx="1524000" cy="1143001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9748" y="2523280"/>
            <a:ext cx="1405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</a:t>
            </a:r>
            <a:r>
              <a:rPr lang="en-US" baseline="-25000" dirty="0" smtClean="0"/>
              <a:t>h</a:t>
            </a:r>
            <a:r>
              <a:rPr lang="en-US" dirty="0" smtClean="0"/>
              <a:t> symmetry</a:t>
            </a:r>
            <a:endParaRPr lang="en-US" dirty="0"/>
          </a:p>
        </p:txBody>
      </p:sp>
      <p:pic>
        <p:nvPicPr>
          <p:cNvPr id="64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8706" y="5582493"/>
            <a:ext cx="3416646" cy="9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00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9818" y="716661"/>
            <a:ext cx="3730665" cy="1024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err="1" smtClean="0">
                <a:solidFill>
                  <a:schemeClr val="tx2"/>
                </a:solidFill>
              </a:rPr>
              <a:t>Vibronic</a:t>
            </a:r>
            <a:r>
              <a:rPr lang="en-US" sz="3200" b="1" u="sng" dirty="0" smtClean="0">
                <a:solidFill>
                  <a:schemeClr val="tx2"/>
                </a:solidFill>
              </a:rPr>
              <a:t> Coupling</a:t>
            </a:r>
          </a:p>
        </p:txBody>
      </p:sp>
      <p:pic>
        <p:nvPicPr>
          <p:cNvPr id="6400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527" y="5429101"/>
            <a:ext cx="1788140" cy="107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00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547" y="3405769"/>
            <a:ext cx="1735120" cy="9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000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3323" y="3264343"/>
            <a:ext cx="2509979" cy="336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000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7631" y="3264286"/>
            <a:ext cx="2704096" cy="334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99050" y="2023976"/>
            <a:ext cx="2600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cs typeface="Arial" pitchFamily="34" charset="0"/>
              </a:rPr>
              <a:t>ground state</a:t>
            </a:r>
            <a:endParaRPr lang="en-US" dirty="0"/>
          </a:p>
          <a:p>
            <a:pPr algn="ctr"/>
            <a:r>
              <a:rPr lang="en-US" dirty="0" smtClean="0">
                <a:solidFill>
                  <a:srgbClr val="333333"/>
                </a:solidFill>
                <a:cs typeface="Arial" pitchFamily="34" charset="0"/>
              </a:rPr>
              <a:t>vibrational </a:t>
            </a:r>
            <a:r>
              <a:rPr lang="en-US" dirty="0" err="1" smtClean="0">
                <a:solidFill>
                  <a:srgbClr val="333333"/>
                </a:solidFill>
                <a:cs typeface="Arial" pitchFamily="34" charset="0"/>
              </a:rPr>
              <a:t>wavefunction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496117" y="1547646"/>
            <a:ext cx="605308" cy="462711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57458" y="1534028"/>
            <a:ext cx="818293" cy="4899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988728" y="2015871"/>
            <a:ext cx="2600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333333"/>
                </a:solidFill>
                <a:cs typeface="Arial" pitchFamily="34" charset="0"/>
              </a:rPr>
              <a:t>excited </a:t>
            </a:r>
            <a:r>
              <a:rPr lang="en-US" dirty="0">
                <a:solidFill>
                  <a:srgbClr val="333333"/>
                </a:solidFill>
                <a:cs typeface="Arial" pitchFamily="34" charset="0"/>
              </a:rPr>
              <a:t>state</a:t>
            </a:r>
            <a:endParaRPr lang="en-US" dirty="0"/>
          </a:p>
          <a:p>
            <a:pPr algn="ctr"/>
            <a:r>
              <a:rPr lang="en-US" dirty="0" smtClean="0">
                <a:solidFill>
                  <a:srgbClr val="333333"/>
                </a:solidFill>
                <a:cs typeface="Arial" pitchFamily="34" charset="0"/>
              </a:rPr>
              <a:t>vibrational </a:t>
            </a:r>
            <a:r>
              <a:rPr lang="en-US" dirty="0" err="1" smtClean="0">
                <a:solidFill>
                  <a:srgbClr val="333333"/>
                </a:solidFill>
                <a:cs typeface="Arial" pitchFamily="34" charset="0"/>
              </a:rPr>
              <a:t>wavefunction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7905" y="1197868"/>
            <a:ext cx="3730665" cy="1024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412" y="711744"/>
            <a:ext cx="3397118" cy="41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err="1" smtClean="0">
                <a:solidFill>
                  <a:schemeClr val="tx2"/>
                </a:solidFill>
              </a:rPr>
              <a:t>Vibronic</a:t>
            </a:r>
            <a:r>
              <a:rPr lang="en-US" sz="3200" b="1" u="sng" dirty="0" smtClean="0">
                <a:solidFill>
                  <a:schemeClr val="tx2"/>
                </a:solidFill>
              </a:rPr>
              <a:t> Coupling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880146" y="1064318"/>
            <a:ext cx="232832" cy="426187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748025" y="1064317"/>
            <a:ext cx="821329" cy="4261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7919" y="704084"/>
            <a:ext cx="406673" cy="32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787" y="3969146"/>
            <a:ext cx="8616410" cy="179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4"/>
          <p:cNvSpPr/>
          <p:nvPr/>
        </p:nvSpPr>
        <p:spPr>
          <a:xfrm>
            <a:off x="3755176" y="2911765"/>
            <a:ext cx="535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0288" y="3250027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3429" y="3243806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5688876" y="3134334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sp>
        <p:nvSpPr>
          <p:cNvPr id="40" name="Rectangle 39"/>
          <p:cNvSpPr/>
          <p:nvPr/>
        </p:nvSpPr>
        <p:spPr>
          <a:xfrm>
            <a:off x="4759189" y="3154777"/>
            <a:ext cx="546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2069" y="2330348"/>
            <a:ext cx="2262501" cy="51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1"/>
          <p:cNvSpPr/>
          <p:nvPr/>
        </p:nvSpPr>
        <p:spPr>
          <a:xfrm>
            <a:off x="3755176" y="3292765"/>
            <a:ext cx="535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1132" y="2440305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8183" y="2434084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48"/>
          <p:cNvSpPr/>
          <p:nvPr/>
        </p:nvSpPr>
        <p:spPr>
          <a:xfrm>
            <a:off x="6495480" y="2347714"/>
            <a:ext cx="567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baseline="-25000" dirty="0" err="1" smtClean="0"/>
              <a:t>gv</a:t>
            </a:r>
            <a:endParaRPr lang="en-US" sz="2400" baseline="-25000" dirty="0"/>
          </a:p>
        </p:txBody>
      </p:sp>
      <p:sp>
        <p:nvSpPr>
          <p:cNvPr id="50" name="Rectangle 49"/>
          <p:cNvSpPr/>
          <p:nvPr/>
        </p:nvSpPr>
        <p:spPr>
          <a:xfrm>
            <a:off x="2801501" y="2347714"/>
            <a:ext cx="567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baseline="-25000" dirty="0" err="1" smtClean="0"/>
              <a:t>ev</a:t>
            </a:r>
            <a:endParaRPr lang="en-US" sz="2400" baseline="-25000" dirty="0"/>
          </a:p>
        </p:txBody>
      </p:sp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0583" y="3216064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/>
        </p:nvSpPr>
        <p:spPr>
          <a:xfrm>
            <a:off x="6572930" y="3129694"/>
            <a:ext cx="567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</a:t>
            </a:r>
            <a:r>
              <a:rPr lang="en-US" sz="2400" baseline="-25000" dirty="0"/>
              <a:t>1g</a:t>
            </a:r>
          </a:p>
        </p:txBody>
      </p:sp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66254" y="3235037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ectangle 53"/>
          <p:cNvSpPr/>
          <p:nvPr/>
        </p:nvSpPr>
        <p:spPr>
          <a:xfrm>
            <a:off x="422598" y="3148152"/>
            <a:ext cx="29501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(A</a:t>
            </a:r>
            <a:r>
              <a:rPr lang="en-US" sz="2400" baseline="-25000" dirty="0" smtClean="0"/>
              <a:t>1g</a:t>
            </a:r>
            <a:r>
              <a:rPr lang="en-US" sz="2400" dirty="0" smtClean="0"/>
              <a:t>, 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r>
              <a:rPr lang="en-US" sz="2400" dirty="0" smtClean="0"/>
              <a:t> </a:t>
            </a:r>
            <a:r>
              <a:rPr lang="en-US" sz="2400" dirty="0"/>
              <a:t>, 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1u</a:t>
            </a:r>
            <a:r>
              <a:rPr lang="en-US" sz="2400" dirty="0" smtClean="0"/>
              <a:t> </a:t>
            </a:r>
            <a:r>
              <a:rPr lang="en-US" sz="2400" dirty="0"/>
              <a:t>, 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r>
              <a:rPr lang="en-US" sz="2400" dirty="0" smtClean="0"/>
              <a:t> </a:t>
            </a:r>
            <a:r>
              <a:rPr lang="en-US" sz="2400" dirty="0"/>
              <a:t>, 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2u</a:t>
            </a:r>
            <a:r>
              <a:rPr lang="en-US" sz="2400" dirty="0" smtClean="0"/>
              <a:t>)</a:t>
            </a:r>
            <a:endParaRPr lang="en-US" sz="2400" baseline="-25000" dirty="0"/>
          </a:p>
        </p:txBody>
      </p:sp>
      <p:sp>
        <p:nvSpPr>
          <p:cNvPr id="11" name="Oval 10"/>
          <p:cNvSpPr/>
          <p:nvPr/>
        </p:nvSpPr>
        <p:spPr>
          <a:xfrm>
            <a:off x="6841832" y="4646954"/>
            <a:ext cx="1028004" cy="434715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6826842" y="5343859"/>
            <a:ext cx="1028004" cy="434715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733154" y="5913484"/>
            <a:ext cx="5600848" cy="707886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T</a:t>
            </a:r>
            <a:r>
              <a:rPr lang="en-US" sz="2000" baseline="-25000" dirty="0" smtClean="0"/>
              <a:t>1u</a:t>
            </a:r>
            <a:r>
              <a:rPr lang="en-US" sz="2000" dirty="0" smtClean="0"/>
              <a:t>and T</a:t>
            </a:r>
            <a:r>
              <a:rPr lang="en-US" sz="2000" baseline="-25000" dirty="0" smtClean="0"/>
              <a:t>2u</a:t>
            </a:r>
            <a:r>
              <a:rPr lang="en-US" sz="2000" dirty="0"/>
              <a:t> </a:t>
            </a:r>
            <a:r>
              <a:rPr lang="en-US" sz="2000" dirty="0" smtClean="0"/>
              <a:t>vibrations can </a:t>
            </a:r>
            <a:r>
              <a:rPr lang="en-US" sz="2000" dirty="0"/>
              <a:t>couple with the electronic transition to form </a:t>
            </a:r>
            <a:r>
              <a:rPr lang="en-US" sz="2000" dirty="0" smtClean="0"/>
              <a:t>allowed transitions. </a:t>
            </a:r>
            <a:endParaRPr lang="en-US" sz="20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163535" y="5716116"/>
            <a:ext cx="515361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147844" y="5006719"/>
            <a:ext cx="515361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419975" y="695325"/>
            <a:ext cx="8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O</a:t>
            </a:r>
            <a:r>
              <a:rPr lang="en-US" baseline="-25000" dirty="0" smtClean="0"/>
              <a:t>h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xmlns="" val="181872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/>
      <p:bldP spid="40" grpId="0"/>
      <p:bldP spid="42" grpId="0"/>
      <p:bldP spid="49" grpId="0"/>
      <p:bldP spid="50" grpId="0"/>
      <p:bldP spid="52" grpId="0"/>
      <p:bldP spid="54" grpId="0"/>
      <p:bldP spid="11" grpId="0" animBg="1"/>
      <p:bldP spid="56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16031</TotalTime>
  <Words>4908</Words>
  <Application>Microsoft Office PowerPoint</Application>
  <PresentationFormat>On-screen Show (4:3)</PresentationFormat>
  <Paragraphs>1831</Paragraphs>
  <Slides>106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106</vt:i4>
      </vt:variant>
    </vt:vector>
  </HeadingPairs>
  <TitlesOfParts>
    <vt:vector size="110" baseType="lpstr">
      <vt:lpstr>Office Theme</vt:lpstr>
      <vt:lpstr>CS ChemDraw Drawing</vt:lpstr>
      <vt:lpstr>Equation</vt:lpstr>
      <vt:lpstr>Image</vt:lpstr>
      <vt:lpstr>Part 2.9: Electronic Transitions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11: UV-Vis Spectroscopy</dc:title>
  <dc:creator>Vastib</dc:creator>
  <cp:lastModifiedBy>Vastib</cp:lastModifiedBy>
  <cp:revision>133</cp:revision>
  <dcterms:created xsi:type="dcterms:W3CDTF">2006-08-16T00:00:00Z</dcterms:created>
  <dcterms:modified xsi:type="dcterms:W3CDTF">2014-11-21T22:40:19Z</dcterms:modified>
</cp:coreProperties>
</file>